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33" r:id="rId65"/>
    <p:sldId id="327" r:id="rId66"/>
    <p:sldId id="334" r:id="rId67"/>
    <p:sldId id="351" r:id="rId68"/>
    <p:sldId id="355" r:id="rId69"/>
    <p:sldId id="364" r:id="rId70"/>
    <p:sldId id="363" r:id="rId71"/>
    <p:sldId id="361" r:id="rId72"/>
    <p:sldId id="357" r:id="rId73"/>
    <p:sldId id="360" r:id="rId74"/>
    <p:sldId id="325" r:id="rId75"/>
    <p:sldId id="354" r:id="rId76"/>
    <p:sldId id="356" r:id="rId77"/>
    <p:sldId id="336" r:id="rId78"/>
    <p:sldId id="337" r:id="rId79"/>
    <p:sldId id="338" r:id="rId80"/>
    <p:sldId id="339" r:id="rId81"/>
    <p:sldId id="340" r:id="rId82"/>
    <p:sldId id="341" r:id="rId83"/>
    <p:sldId id="348" r:id="rId84"/>
    <p:sldId id="342" r:id="rId85"/>
    <p:sldId id="343" r:id="rId86"/>
    <p:sldId id="344" r:id="rId87"/>
    <p:sldId id="345" r:id="rId88"/>
    <p:sldId id="346" r:id="rId89"/>
    <p:sldId id="347" r:id="rId90"/>
    <p:sldId id="349" r:id="rId91"/>
    <p:sldId id="350" r:id="rId92"/>
    <p:sldId id="365" r:id="rId93"/>
    <p:sldId id="352" r:id="rId94"/>
    <p:sldId id="368" r:id="rId95"/>
    <p:sldId id="376" r:id="rId96"/>
    <p:sldId id="367" r:id="rId97"/>
    <p:sldId id="374" r:id="rId98"/>
    <p:sldId id="369" r:id="rId99"/>
    <p:sldId id="370" r:id="rId100"/>
    <p:sldId id="371" r:id="rId101"/>
    <p:sldId id="372" r:id="rId102"/>
    <p:sldId id="377" r:id="rId103"/>
    <p:sldId id="379" r:id="rId104"/>
    <p:sldId id="378" r:id="rId105"/>
    <p:sldId id="381" r:id="rId106"/>
    <p:sldId id="353" r:id="rId107"/>
    <p:sldId id="296" r:id="rId108"/>
    <p:sldId id="311" r:id="rId109"/>
    <p:sldId id="320" r:id="rId110"/>
    <p:sldId id="321" r:id="rId111"/>
    <p:sldId id="380" r:id="rId112"/>
    <p:sldId id="382" r:id="rId113"/>
    <p:sldId id="383" r:id="rId114"/>
    <p:sldId id="384"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1EEA"/>
    <a:srgbClr val="5311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101</a:t>
            </a:fld>
            <a:endParaRPr/>
          </a:p>
        </p:txBody>
      </p:sp>
    </p:spTree>
    <p:extLst>
      <p:ext uri="{BB962C8B-B14F-4D97-AF65-F5344CB8AC3E}">
        <p14:creationId xmlns:p14="http://schemas.microsoft.com/office/powerpoint/2010/main" val="1480714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102</a:t>
            </a:fld>
            <a:endParaRPr/>
          </a:p>
        </p:txBody>
      </p:sp>
    </p:spTree>
    <p:extLst>
      <p:ext uri="{BB962C8B-B14F-4D97-AF65-F5344CB8AC3E}">
        <p14:creationId xmlns:p14="http://schemas.microsoft.com/office/powerpoint/2010/main" val="17450908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103</a:t>
            </a:fld>
            <a:endParaRPr/>
          </a:p>
        </p:txBody>
      </p:sp>
    </p:spTree>
    <p:extLst>
      <p:ext uri="{BB962C8B-B14F-4D97-AF65-F5344CB8AC3E}">
        <p14:creationId xmlns:p14="http://schemas.microsoft.com/office/powerpoint/2010/main" val="15048508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104</a:t>
            </a:fld>
            <a:endParaRPr/>
          </a:p>
        </p:txBody>
      </p:sp>
    </p:spTree>
    <p:extLst>
      <p:ext uri="{BB962C8B-B14F-4D97-AF65-F5344CB8AC3E}">
        <p14:creationId xmlns:p14="http://schemas.microsoft.com/office/powerpoint/2010/main" val="6228398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105</a:t>
            </a:fld>
            <a:endParaRPr/>
          </a:p>
        </p:txBody>
      </p:sp>
    </p:spTree>
    <p:extLst>
      <p:ext uri="{BB962C8B-B14F-4D97-AF65-F5344CB8AC3E}">
        <p14:creationId xmlns:p14="http://schemas.microsoft.com/office/powerpoint/2010/main" val="23209130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106</a:t>
            </a:fld>
            <a:endParaRPr/>
          </a:p>
        </p:txBody>
      </p:sp>
    </p:spTree>
    <p:extLst>
      <p:ext uri="{BB962C8B-B14F-4D97-AF65-F5344CB8AC3E}">
        <p14:creationId xmlns:p14="http://schemas.microsoft.com/office/powerpoint/2010/main" val="1820927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107</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108</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109</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110</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111</a:t>
            </a:fld>
            <a:endParaRPr/>
          </a:p>
        </p:txBody>
      </p:sp>
    </p:spTree>
    <p:extLst>
      <p:ext uri="{BB962C8B-B14F-4D97-AF65-F5344CB8AC3E}">
        <p14:creationId xmlns:p14="http://schemas.microsoft.com/office/powerpoint/2010/main" val="32107715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112</a:t>
            </a:fld>
            <a:endParaRPr/>
          </a:p>
        </p:txBody>
      </p:sp>
    </p:spTree>
    <p:extLst>
      <p:ext uri="{BB962C8B-B14F-4D97-AF65-F5344CB8AC3E}">
        <p14:creationId xmlns:p14="http://schemas.microsoft.com/office/powerpoint/2010/main" val="31492195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113</a:t>
            </a:fld>
            <a:endParaRPr/>
          </a:p>
        </p:txBody>
      </p:sp>
    </p:spTree>
    <p:extLst>
      <p:ext uri="{BB962C8B-B14F-4D97-AF65-F5344CB8AC3E}">
        <p14:creationId xmlns:p14="http://schemas.microsoft.com/office/powerpoint/2010/main" val="11377375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114</a:t>
            </a:fld>
            <a:endParaRPr/>
          </a:p>
        </p:txBody>
      </p:sp>
    </p:spTree>
    <p:extLst>
      <p:ext uri="{BB962C8B-B14F-4D97-AF65-F5344CB8AC3E}">
        <p14:creationId xmlns:p14="http://schemas.microsoft.com/office/powerpoint/2010/main" val="128205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322147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715166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49785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9356627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469286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80754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71</a:t>
            </a:fld>
            <a:endParaRPr/>
          </a:p>
        </p:txBody>
      </p:sp>
    </p:spTree>
    <p:extLst>
      <p:ext uri="{BB962C8B-B14F-4D97-AF65-F5344CB8AC3E}">
        <p14:creationId xmlns:p14="http://schemas.microsoft.com/office/powerpoint/2010/main" val="1315182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72</a:t>
            </a:fld>
            <a:endParaRPr/>
          </a:p>
        </p:txBody>
      </p:sp>
    </p:spTree>
    <p:extLst>
      <p:ext uri="{BB962C8B-B14F-4D97-AF65-F5344CB8AC3E}">
        <p14:creationId xmlns:p14="http://schemas.microsoft.com/office/powerpoint/2010/main" val="39280506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73</a:t>
            </a:fld>
            <a:endParaRPr/>
          </a:p>
        </p:txBody>
      </p:sp>
    </p:spTree>
    <p:extLst>
      <p:ext uri="{BB962C8B-B14F-4D97-AF65-F5344CB8AC3E}">
        <p14:creationId xmlns:p14="http://schemas.microsoft.com/office/powerpoint/2010/main" val="2726308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74</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75</a:t>
            </a:fld>
            <a:endParaRPr/>
          </a:p>
        </p:txBody>
      </p:sp>
    </p:spTree>
    <p:extLst>
      <p:ext uri="{BB962C8B-B14F-4D97-AF65-F5344CB8AC3E}">
        <p14:creationId xmlns:p14="http://schemas.microsoft.com/office/powerpoint/2010/main" val="4268620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76</a:t>
            </a:fld>
            <a:endParaRPr/>
          </a:p>
        </p:txBody>
      </p:sp>
    </p:spTree>
    <p:extLst>
      <p:ext uri="{BB962C8B-B14F-4D97-AF65-F5344CB8AC3E}">
        <p14:creationId xmlns:p14="http://schemas.microsoft.com/office/powerpoint/2010/main" val="896279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77</a:t>
            </a:fld>
            <a:endParaRPr/>
          </a:p>
        </p:txBody>
      </p:sp>
    </p:spTree>
    <p:extLst>
      <p:ext uri="{BB962C8B-B14F-4D97-AF65-F5344CB8AC3E}">
        <p14:creationId xmlns:p14="http://schemas.microsoft.com/office/powerpoint/2010/main" val="5573498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78</a:t>
            </a:fld>
            <a:endParaRPr/>
          </a:p>
        </p:txBody>
      </p:sp>
    </p:spTree>
    <p:extLst>
      <p:ext uri="{BB962C8B-B14F-4D97-AF65-F5344CB8AC3E}">
        <p14:creationId xmlns:p14="http://schemas.microsoft.com/office/powerpoint/2010/main" val="4844599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79</a:t>
            </a:fld>
            <a:endParaRPr/>
          </a:p>
        </p:txBody>
      </p:sp>
    </p:spTree>
    <p:extLst>
      <p:ext uri="{BB962C8B-B14F-4D97-AF65-F5344CB8AC3E}">
        <p14:creationId xmlns:p14="http://schemas.microsoft.com/office/powerpoint/2010/main" val="1929988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80</a:t>
            </a:fld>
            <a:endParaRPr/>
          </a:p>
        </p:txBody>
      </p:sp>
    </p:spTree>
    <p:extLst>
      <p:ext uri="{BB962C8B-B14F-4D97-AF65-F5344CB8AC3E}">
        <p14:creationId xmlns:p14="http://schemas.microsoft.com/office/powerpoint/2010/main" val="1717900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81</a:t>
            </a:fld>
            <a:endParaRPr/>
          </a:p>
        </p:txBody>
      </p:sp>
    </p:spTree>
    <p:extLst>
      <p:ext uri="{BB962C8B-B14F-4D97-AF65-F5344CB8AC3E}">
        <p14:creationId xmlns:p14="http://schemas.microsoft.com/office/powerpoint/2010/main" val="15103543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82</a:t>
            </a:fld>
            <a:endParaRPr/>
          </a:p>
        </p:txBody>
      </p:sp>
    </p:spTree>
    <p:extLst>
      <p:ext uri="{BB962C8B-B14F-4D97-AF65-F5344CB8AC3E}">
        <p14:creationId xmlns:p14="http://schemas.microsoft.com/office/powerpoint/2010/main" val="784091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83</a:t>
            </a:fld>
            <a:endParaRPr/>
          </a:p>
        </p:txBody>
      </p:sp>
    </p:spTree>
    <p:extLst>
      <p:ext uri="{BB962C8B-B14F-4D97-AF65-F5344CB8AC3E}">
        <p14:creationId xmlns:p14="http://schemas.microsoft.com/office/powerpoint/2010/main" val="1924793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84</a:t>
            </a:fld>
            <a:endParaRPr/>
          </a:p>
        </p:txBody>
      </p:sp>
    </p:spTree>
    <p:extLst>
      <p:ext uri="{BB962C8B-B14F-4D97-AF65-F5344CB8AC3E}">
        <p14:creationId xmlns:p14="http://schemas.microsoft.com/office/powerpoint/2010/main" val="41728916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85</a:t>
            </a:fld>
            <a:endParaRPr/>
          </a:p>
        </p:txBody>
      </p:sp>
    </p:spTree>
    <p:extLst>
      <p:ext uri="{BB962C8B-B14F-4D97-AF65-F5344CB8AC3E}">
        <p14:creationId xmlns:p14="http://schemas.microsoft.com/office/powerpoint/2010/main" val="30379761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86</a:t>
            </a:fld>
            <a:endParaRPr/>
          </a:p>
        </p:txBody>
      </p:sp>
    </p:spTree>
    <p:extLst>
      <p:ext uri="{BB962C8B-B14F-4D97-AF65-F5344CB8AC3E}">
        <p14:creationId xmlns:p14="http://schemas.microsoft.com/office/powerpoint/2010/main" val="28178830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87</a:t>
            </a:fld>
            <a:endParaRPr/>
          </a:p>
        </p:txBody>
      </p:sp>
    </p:spTree>
    <p:extLst>
      <p:ext uri="{BB962C8B-B14F-4D97-AF65-F5344CB8AC3E}">
        <p14:creationId xmlns:p14="http://schemas.microsoft.com/office/powerpoint/2010/main" val="39225388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88</a:t>
            </a:fld>
            <a:endParaRPr/>
          </a:p>
        </p:txBody>
      </p:sp>
    </p:spTree>
    <p:extLst>
      <p:ext uri="{BB962C8B-B14F-4D97-AF65-F5344CB8AC3E}">
        <p14:creationId xmlns:p14="http://schemas.microsoft.com/office/powerpoint/2010/main" val="42143931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89</a:t>
            </a:fld>
            <a:endParaRPr/>
          </a:p>
        </p:txBody>
      </p:sp>
    </p:spTree>
    <p:extLst>
      <p:ext uri="{BB962C8B-B14F-4D97-AF65-F5344CB8AC3E}">
        <p14:creationId xmlns:p14="http://schemas.microsoft.com/office/powerpoint/2010/main" val="31076329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90</a:t>
            </a:fld>
            <a:endParaRPr/>
          </a:p>
        </p:txBody>
      </p:sp>
    </p:spTree>
    <p:extLst>
      <p:ext uri="{BB962C8B-B14F-4D97-AF65-F5344CB8AC3E}">
        <p14:creationId xmlns:p14="http://schemas.microsoft.com/office/powerpoint/2010/main" val="110733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91</a:t>
            </a:fld>
            <a:endParaRPr/>
          </a:p>
        </p:txBody>
      </p:sp>
    </p:spTree>
    <p:extLst>
      <p:ext uri="{BB962C8B-B14F-4D97-AF65-F5344CB8AC3E}">
        <p14:creationId xmlns:p14="http://schemas.microsoft.com/office/powerpoint/2010/main" val="15837329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92</a:t>
            </a:fld>
            <a:endParaRPr/>
          </a:p>
        </p:txBody>
      </p:sp>
    </p:spTree>
    <p:extLst>
      <p:ext uri="{BB962C8B-B14F-4D97-AF65-F5344CB8AC3E}">
        <p14:creationId xmlns:p14="http://schemas.microsoft.com/office/powerpoint/2010/main" val="32613751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93</a:t>
            </a:fld>
            <a:endParaRPr/>
          </a:p>
        </p:txBody>
      </p:sp>
    </p:spTree>
    <p:extLst>
      <p:ext uri="{BB962C8B-B14F-4D97-AF65-F5344CB8AC3E}">
        <p14:creationId xmlns:p14="http://schemas.microsoft.com/office/powerpoint/2010/main" val="33831843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94</a:t>
            </a:fld>
            <a:endParaRPr/>
          </a:p>
        </p:txBody>
      </p:sp>
    </p:spTree>
    <p:extLst>
      <p:ext uri="{BB962C8B-B14F-4D97-AF65-F5344CB8AC3E}">
        <p14:creationId xmlns:p14="http://schemas.microsoft.com/office/powerpoint/2010/main" val="33397363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95</a:t>
            </a:fld>
            <a:endParaRPr/>
          </a:p>
        </p:txBody>
      </p:sp>
    </p:spTree>
    <p:extLst>
      <p:ext uri="{BB962C8B-B14F-4D97-AF65-F5344CB8AC3E}">
        <p14:creationId xmlns:p14="http://schemas.microsoft.com/office/powerpoint/2010/main" val="9868377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96</a:t>
            </a:fld>
            <a:endParaRPr/>
          </a:p>
        </p:txBody>
      </p:sp>
    </p:spTree>
    <p:extLst>
      <p:ext uri="{BB962C8B-B14F-4D97-AF65-F5344CB8AC3E}">
        <p14:creationId xmlns:p14="http://schemas.microsoft.com/office/powerpoint/2010/main" val="14068210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97</a:t>
            </a:fld>
            <a:endParaRPr/>
          </a:p>
        </p:txBody>
      </p:sp>
    </p:spTree>
    <p:extLst>
      <p:ext uri="{BB962C8B-B14F-4D97-AF65-F5344CB8AC3E}">
        <p14:creationId xmlns:p14="http://schemas.microsoft.com/office/powerpoint/2010/main" val="4668662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98</a:t>
            </a:fld>
            <a:endParaRPr/>
          </a:p>
        </p:txBody>
      </p:sp>
    </p:spTree>
    <p:extLst>
      <p:ext uri="{BB962C8B-B14F-4D97-AF65-F5344CB8AC3E}">
        <p14:creationId xmlns:p14="http://schemas.microsoft.com/office/powerpoint/2010/main" val="24416530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99</a:t>
            </a:fld>
            <a:endParaRPr/>
          </a:p>
        </p:txBody>
      </p:sp>
    </p:spTree>
    <p:extLst>
      <p:ext uri="{BB962C8B-B14F-4D97-AF65-F5344CB8AC3E}">
        <p14:creationId xmlns:p14="http://schemas.microsoft.com/office/powerpoint/2010/main" val="39840327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100</a:t>
            </a:fld>
            <a:endParaRPr/>
          </a:p>
        </p:txBody>
      </p:sp>
    </p:spTree>
    <p:extLst>
      <p:ext uri="{BB962C8B-B14F-4D97-AF65-F5344CB8AC3E}">
        <p14:creationId xmlns:p14="http://schemas.microsoft.com/office/powerpoint/2010/main" val="685408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1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1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116.JPG"/><Relationship Id="rId4" Type="http://schemas.openxmlformats.org/officeDocument/2006/relationships/image" Target="../media/image115.png"/></Relationships>
</file>

<file path=ppt/slides/_rels/slide1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hyperlink" Target="https://machinelearningmastery.com/difference-between-a-parameter-and-a-hyperparamete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hyperlink" Target="https://radiopaedia.org/articles/iteration-machine-learning?lang=us" TargetMode="Externa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5.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hyperlink" Target="https://determined.ai/assets/images/resources/AdaptiveHyperparameterTuning.pdf" TargetMode="Externa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4.png"/><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4.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determined.ai/assets/images/resources/AdaptiveHyperparameterTuning.pdf" TargetMode="External"/><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hyperlink" Target="https://arxiv.org/abs/2107.00275"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4. Concepts _ Books _ Papers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B7A81A35-B3E6-021F-B2D0-814B437BE497}"/>
              </a:ext>
            </a:extLst>
          </p:cNvPr>
          <p:cNvPicPr>
            <a:picLocks noChangeAspect="1"/>
          </p:cNvPicPr>
          <p:nvPr/>
        </p:nvPicPr>
        <p:blipFill>
          <a:blip r:embed="rId4"/>
          <a:stretch>
            <a:fillRect/>
          </a:stretch>
        </p:blipFill>
        <p:spPr>
          <a:xfrm>
            <a:off x="151354" y="921869"/>
            <a:ext cx="2319130" cy="5824437"/>
          </a:xfrm>
          <a:prstGeom prst="rect">
            <a:avLst/>
          </a:prstGeom>
        </p:spPr>
      </p:pic>
      <p:pic>
        <p:nvPicPr>
          <p:cNvPr id="8" name="Picture 7">
            <a:extLst>
              <a:ext uri="{FF2B5EF4-FFF2-40B4-BE49-F238E27FC236}">
                <a16:creationId xmlns:a16="http://schemas.microsoft.com/office/drawing/2014/main" id="{8289DA8C-A79D-E044-743D-B267AD9CA7B4}"/>
              </a:ext>
            </a:extLst>
          </p:cNvPr>
          <p:cNvPicPr>
            <a:picLocks noChangeAspect="1"/>
          </p:cNvPicPr>
          <p:nvPr/>
        </p:nvPicPr>
        <p:blipFill>
          <a:blip r:embed="rId5"/>
          <a:stretch>
            <a:fillRect/>
          </a:stretch>
        </p:blipFill>
        <p:spPr>
          <a:xfrm>
            <a:off x="3415462" y="871602"/>
            <a:ext cx="4300274" cy="5870498"/>
          </a:xfrm>
          <a:prstGeom prst="rect">
            <a:avLst/>
          </a:prstGeom>
        </p:spPr>
      </p:pic>
      <p:pic>
        <p:nvPicPr>
          <p:cNvPr id="10" name="Picture 9">
            <a:extLst>
              <a:ext uri="{FF2B5EF4-FFF2-40B4-BE49-F238E27FC236}">
                <a16:creationId xmlns:a16="http://schemas.microsoft.com/office/drawing/2014/main" id="{6515F72B-27DE-0288-78DF-C8A2F3092F4C}"/>
              </a:ext>
            </a:extLst>
          </p:cNvPr>
          <p:cNvPicPr>
            <a:picLocks noChangeAspect="1"/>
          </p:cNvPicPr>
          <p:nvPr/>
        </p:nvPicPr>
        <p:blipFill>
          <a:blip r:embed="rId6"/>
          <a:stretch>
            <a:fillRect/>
          </a:stretch>
        </p:blipFill>
        <p:spPr>
          <a:xfrm>
            <a:off x="8565105" y="916712"/>
            <a:ext cx="3508227" cy="5825388"/>
          </a:xfrm>
          <a:prstGeom prst="rect">
            <a:avLst/>
          </a:prstGeom>
        </p:spPr>
      </p:pic>
    </p:spTree>
    <p:extLst>
      <p:ext uri="{BB962C8B-B14F-4D97-AF65-F5344CB8AC3E}">
        <p14:creationId xmlns:p14="http://schemas.microsoft.com/office/powerpoint/2010/main" val="11030404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9</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5970865"/>
          </a:xfrm>
          <a:prstGeom prst="rect">
            <a:avLst/>
          </a:prstGeom>
          <a:noFill/>
        </p:spPr>
        <p:txBody>
          <a:bodyPr wrap="square" rtlCol="0">
            <a:spAutoFit/>
          </a:bodyPr>
          <a:lstStyle/>
          <a:p>
            <a:r>
              <a:rPr lang="en-US" sz="2000" b="1" dirty="0"/>
              <a:t>Title: </a:t>
            </a:r>
            <a:r>
              <a:rPr lang="en-US" dirty="0"/>
              <a:t>From Solar Wind to </a:t>
            </a:r>
            <a:r>
              <a:rPr lang="en-US" dirty="0" err="1"/>
              <a:t>SuperMAG</a:t>
            </a:r>
            <a:r>
              <a:rPr lang="en-US" dirty="0"/>
              <a:t>: A Comparative Exploration of Missing Data Filling Methods Leveraging Machine and Deep Learning Algorithms</a:t>
            </a:r>
          </a:p>
          <a:p>
            <a:endParaRPr lang="en-US" dirty="0"/>
          </a:p>
          <a:p>
            <a:r>
              <a:rPr lang="en-US" sz="2000" b="1" dirty="0"/>
              <a:t>1. Introduction</a:t>
            </a:r>
          </a:p>
          <a:p>
            <a:pPr marL="742950" lvl="1" indent="-285750">
              <a:buFont typeface="Wingdings" panose="05000000000000000000" pitchFamily="2" charset="2"/>
              <a:buChar char="Ø"/>
            </a:pPr>
            <a:r>
              <a:rPr lang="en-US" b="1" dirty="0"/>
              <a:t>Background</a:t>
            </a:r>
            <a:r>
              <a:rPr lang="en-US" dirty="0"/>
              <a:t>:</a:t>
            </a:r>
          </a:p>
          <a:p>
            <a:pPr marL="1200150" lvl="2" indent="-285750">
              <a:buFont typeface="Arial" panose="020B0604020202020204" pitchFamily="34" charset="0"/>
              <a:buChar char="•"/>
            </a:pPr>
            <a:r>
              <a:rPr lang="en-US" dirty="0"/>
              <a:t>The significance of predicting solar storms.</a:t>
            </a:r>
          </a:p>
          <a:p>
            <a:pPr marL="1200150" lvl="2" indent="-285750">
              <a:buFont typeface="Arial" panose="020B0604020202020204" pitchFamily="34" charset="0"/>
              <a:buChar char="•"/>
            </a:pPr>
            <a:r>
              <a:rPr lang="en-US" dirty="0"/>
              <a:t>The challenges of dealing with noisy time-series data.</a:t>
            </a:r>
          </a:p>
          <a:p>
            <a:pPr lvl="2"/>
            <a:endParaRPr lang="en-US" dirty="0"/>
          </a:p>
          <a:p>
            <a:pPr marL="742950" lvl="1" indent="-285750">
              <a:buFont typeface="Wingdings" panose="05000000000000000000" pitchFamily="2" charset="2"/>
              <a:buChar char="Ø"/>
            </a:pPr>
            <a:r>
              <a:rPr lang="en-US" b="1" dirty="0"/>
              <a:t>Problem Statement</a:t>
            </a:r>
            <a:r>
              <a:rPr lang="en-US" dirty="0"/>
              <a:t>:</a:t>
            </a:r>
          </a:p>
          <a:p>
            <a:pPr marL="1200150" lvl="2" indent="-285750">
              <a:buFont typeface="Arial" panose="020B0604020202020204" pitchFamily="34" charset="0"/>
              <a:buChar char="•"/>
            </a:pPr>
            <a:r>
              <a:rPr lang="en-US" dirty="0"/>
              <a:t>Highlight the issue of missing data in solar wind datasets.</a:t>
            </a:r>
          </a:p>
          <a:p>
            <a:pPr marL="1200150" lvl="2" indent="-285750">
              <a:buFont typeface="Arial" panose="020B0604020202020204" pitchFamily="34" charset="0"/>
              <a:buChar char="•"/>
            </a:pPr>
            <a:r>
              <a:rPr lang="en-US" dirty="0"/>
              <a:t>The necessity of choosing an appropriate method to handle missing values, as it can significantly influence the quality of predictions.</a:t>
            </a:r>
          </a:p>
          <a:p>
            <a:pPr lvl="2"/>
            <a:endParaRPr lang="en-US" dirty="0"/>
          </a:p>
          <a:p>
            <a:pPr marL="742950" lvl="1" indent="-285750">
              <a:buFont typeface="Wingdings" panose="05000000000000000000" pitchFamily="2" charset="2"/>
              <a:buChar char="Ø"/>
            </a:pPr>
            <a:r>
              <a:rPr lang="en-US" b="1" dirty="0"/>
              <a:t>Objective</a:t>
            </a:r>
            <a:r>
              <a:rPr lang="en-US" dirty="0"/>
              <a:t>:</a:t>
            </a:r>
          </a:p>
          <a:p>
            <a:pPr marL="1200150" lvl="2" indent="-285750">
              <a:buFont typeface="Arial" panose="020B0604020202020204" pitchFamily="34" charset="0"/>
              <a:buChar char="•"/>
            </a:pPr>
            <a:r>
              <a:rPr lang="en-US" dirty="0"/>
              <a:t>The aim of the paper is to compare different missing data imputation methods</a:t>
            </a:r>
          </a:p>
          <a:p>
            <a:pPr marL="1200150" lvl="2" indent="-285750">
              <a:buFont typeface="Arial" panose="020B0604020202020204" pitchFamily="34" charset="0"/>
              <a:buChar char="•"/>
            </a:pPr>
            <a:r>
              <a:rPr lang="en-US" dirty="0"/>
              <a:t>Evaluate their performance using various machine learning models.</a:t>
            </a:r>
          </a:p>
          <a:p>
            <a:endParaRPr lang="en-US" b="1" dirty="0"/>
          </a:p>
          <a:p>
            <a:r>
              <a:rPr lang="en-US" b="1" dirty="0"/>
              <a:t>2. Related Work</a:t>
            </a:r>
          </a:p>
          <a:p>
            <a:pPr marL="742950" lvl="1" indent="-285750">
              <a:buFont typeface="Arial" panose="020B0604020202020204" pitchFamily="34" charset="0"/>
              <a:buChar char="•"/>
            </a:pPr>
            <a:r>
              <a:rPr lang="en-US" dirty="0"/>
              <a:t>Review previous works related to solar wind data analysis.</a:t>
            </a:r>
          </a:p>
          <a:p>
            <a:pPr marL="742950" lvl="1" indent="-285750">
              <a:buFont typeface="Arial" panose="020B0604020202020204" pitchFamily="34" charset="0"/>
              <a:buChar char="•"/>
            </a:pPr>
            <a:r>
              <a:rPr lang="en-US" dirty="0"/>
              <a:t>Discuss previous methods employed to handle missing data in this or related fields.</a:t>
            </a:r>
          </a:p>
          <a:p>
            <a:pPr marL="742950" lvl="1" indent="-285750">
              <a:buFont typeface="Arial" panose="020B0604020202020204" pitchFamily="34" charset="0"/>
              <a:buChar char="•"/>
            </a:pPr>
            <a:r>
              <a:rPr lang="en-US" dirty="0"/>
              <a:t>Identify gaps in the existing literature (e.g., lack of comprehensive comparison, outdated imputation techniques, etc.)</a:t>
            </a:r>
          </a:p>
        </p:txBody>
      </p:sp>
    </p:spTree>
    <p:extLst>
      <p:ext uri="{BB962C8B-B14F-4D97-AF65-F5344CB8AC3E}">
        <p14:creationId xmlns:p14="http://schemas.microsoft.com/office/powerpoint/2010/main" val="40780392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10</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5940088"/>
          </a:xfrm>
          <a:prstGeom prst="rect">
            <a:avLst/>
          </a:prstGeom>
          <a:noFill/>
        </p:spPr>
        <p:txBody>
          <a:bodyPr wrap="square" rtlCol="0">
            <a:spAutoFit/>
          </a:bodyPr>
          <a:lstStyle/>
          <a:p>
            <a:r>
              <a:rPr lang="en-US" sz="2000" b="1" dirty="0"/>
              <a:t>3. Methods</a:t>
            </a:r>
          </a:p>
          <a:p>
            <a:pPr marL="742950" lvl="1" indent="-285750">
              <a:buFont typeface="Wingdings" panose="05000000000000000000" pitchFamily="2" charset="2"/>
              <a:buChar char="Ø"/>
            </a:pPr>
            <a:r>
              <a:rPr lang="en-US" b="1" dirty="0"/>
              <a:t>Dataset Description</a:t>
            </a:r>
            <a:r>
              <a:rPr lang="en-US" dirty="0"/>
              <a:t>:</a:t>
            </a:r>
          </a:p>
          <a:p>
            <a:pPr marL="1200150" lvl="2" indent="-285750">
              <a:buFont typeface="Arial" panose="020B0604020202020204" pitchFamily="34" charset="0"/>
              <a:buChar char="•"/>
            </a:pPr>
            <a:r>
              <a:rPr lang="en-US" dirty="0"/>
              <a:t>Describe the dataset in detail, highlighting the features and their significance.</a:t>
            </a:r>
          </a:p>
          <a:p>
            <a:pPr marL="1200150" lvl="2" indent="-285750">
              <a:buFont typeface="Arial" panose="020B0604020202020204" pitchFamily="34" charset="0"/>
              <a:buChar char="•"/>
            </a:pPr>
            <a:r>
              <a:rPr lang="en-US" dirty="0"/>
              <a:t>Provide statistics on the missing data.</a:t>
            </a:r>
          </a:p>
          <a:p>
            <a:endParaRPr lang="en-US" dirty="0"/>
          </a:p>
          <a:p>
            <a:pPr marL="742950" lvl="1" indent="-285750">
              <a:buFont typeface="Wingdings" panose="05000000000000000000" pitchFamily="2" charset="2"/>
              <a:buChar char="Ø"/>
            </a:pPr>
            <a:r>
              <a:rPr lang="en-US" b="1" dirty="0"/>
              <a:t>Missing Data Imputation Techniques</a:t>
            </a:r>
            <a:r>
              <a:rPr lang="en-US" dirty="0"/>
              <a:t>:</a:t>
            </a:r>
          </a:p>
          <a:p>
            <a:pPr marL="1200150" lvl="2" indent="-285750">
              <a:buFont typeface="Arial" panose="020B0604020202020204" pitchFamily="34" charset="0"/>
              <a:buChar char="•"/>
            </a:pPr>
            <a:r>
              <a:rPr lang="en-US" dirty="0"/>
              <a:t>Conventional Methods: (Mean and Mode </a:t>
            </a:r>
            <a:r>
              <a:rPr kumimoji="0" lang="en-US" altLang="en-US" b="0" i="0" u="none" strike="noStrike" cap="none" normalizeH="0" baseline="0" dirty="0">
                <a:ln>
                  <a:noFill/>
                </a:ln>
                <a:solidFill>
                  <a:srgbClr val="000000"/>
                </a:solidFill>
                <a:effectLst/>
                <a:latin typeface="Söhne"/>
              </a:rPr>
              <a:t>imputation, and deletion</a:t>
            </a:r>
            <a:r>
              <a:rPr lang="en-US" dirty="0"/>
              <a:t>)</a:t>
            </a:r>
          </a:p>
          <a:p>
            <a:pPr marL="1200150" lvl="2" indent="-285750">
              <a:buFont typeface="Arial" panose="020B0604020202020204" pitchFamily="34" charset="0"/>
              <a:buChar char="•"/>
            </a:pPr>
            <a:r>
              <a:rPr lang="en-US" dirty="0"/>
              <a:t>Estimation Methods:</a:t>
            </a:r>
          </a:p>
          <a:p>
            <a:pPr marL="2114550" lvl="4" indent="-285750">
              <a:buFont typeface="Wingdings" panose="05000000000000000000" pitchFamily="2" charset="2"/>
              <a:buChar char="ü"/>
            </a:pPr>
            <a:r>
              <a:rPr lang="en-US" dirty="0"/>
              <a:t>Miss Forest</a:t>
            </a:r>
          </a:p>
          <a:p>
            <a:pPr marL="2114550" lvl="4" indent="-285750">
              <a:buFont typeface="Wingdings" panose="05000000000000000000" pitchFamily="2" charset="2"/>
              <a:buChar char="ü"/>
            </a:pPr>
            <a:r>
              <a:rPr lang="en-US" dirty="0"/>
              <a:t>Mice Forest</a:t>
            </a:r>
          </a:p>
          <a:p>
            <a:pPr marL="2114550" lvl="4" indent="-285750">
              <a:buFont typeface="Wingdings" panose="05000000000000000000" pitchFamily="2" charset="2"/>
              <a:buChar char="ü"/>
            </a:pPr>
            <a:r>
              <a:rPr lang="en-US" dirty="0"/>
              <a:t>KNN Imputation</a:t>
            </a:r>
          </a:p>
          <a:p>
            <a:pPr marL="2114550" lvl="4" indent="-285750">
              <a:buFont typeface="Wingdings" panose="05000000000000000000" pitchFamily="2" charset="2"/>
              <a:buChar char="ü"/>
            </a:pPr>
            <a:r>
              <a:rPr lang="en-US" dirty="0"/>
              <a:t>Bayesian imputation</a:t>
            </a:r>
          </a:p>
          <a:p>
            <a:pPr marL="2114550" lvl="4" indent="-285750">
              <a:buFont typeface="Wingdings" panose="05000000000000000000" pitchFamily="2" charset="2"/>
              <a:buChar char="ü"/>
            </a:pPr>
            <a:r>
              <a:rPr lang="en-US" dirty="0"/>
              <a:t>Multiple imputation</a:t>
            </a:r>
          </a:p>
          <a:p>
            <a:pPr marL="2114550" lvl="4" indent="-285750">
              <a:buFont typeface="Wingdings" panose="05000000000000000000" pitchFamily="2" charset="2"/>
              <a:buChar char="ü"/>
            </a:pPr>
            <a:r>
              <a:rPr lang="en-US" dirty="0"/>
              <a:t>Expectation-maximization</a:t>
            </a:r>
          </a:p>
          <a:p>
            <a:pPr marL="2114550" lvl="4" indent="-285750">
              <a:buFont typeface="Wingdings" panose="05000000000000000000" pitchFamily="2" charset="2"/>
              <a:buChar char="ü"/>
            </a:pPr>
            <a:r>
              <a:rPr lang="en-US" dirty="0"/>
              <a:t>Stochastic regression imputation</a:t>
            </a:r>
          </a:p>
          <a:p>
            <a:endParaRPr lang="en-US" dirty="0"/>
          </a:p>
          <a:p>
            <a:pPr marL="742950" lvl="1" indent="-285750">
              <a:buFont typeface="Wingdings" panose="05000000000000000000" pitchFamily="2" charset="2"/>
              <a:buChar char="Ø"/>
            </a:pPr>
            <a:r>
              <a:rPr lang="en-US" b="1" dirty="0"/>
              <a:t>Machine /Deep Learning Models</a:t>
            </a:r>
            <a:r>
              <a:rPr lang="en-US" dirty="0"/>
              <a:t>:</a:t>
            </a:r>
          </a:p>
          <a:p>
            <a:pPr marL="2114550" lvl="4" indent="-285750">
              <a:buFont typeface="Wingdings" panose="05000000000000000000" pitchFamily="2" charset="2"/>
              <a:buChar char="ü"/>
            </a:pPr>
            <a:r>
              <a:rPr lang="en-US" dirty="0"/>
              <a:t>LSTM</a:t>
            </a:r>
          </a:p>
          <a:p>
            <a:pPr marL="2114550" lvl="4" indent="-285750">
              <a:buFont typeface="Wingdings" panose="05000000000000000000" pitchFamily="2" charset="2"/>
              <a:buChar char="ü"/>
            </a:pPr>
            <a:r>
              <a:rPr lang="en-US" dirty="0"/>
              <a:t>CNN</a:t>
            </a:r>
          </a:p>
          <a:p>
            <a:pPr marL="2114550" lvl="4" indent="-285750">
              <a:buFont typeface="Wingdings" panose="05000000000000000000" pitchFamily="2" charset="2"/>
              <a:buChar char="ü"/>
            </a:pPr>
            <a:r>
              <a:rPr lang="en-US" dirty="0"/>
              <a:t>SVM</a:t>
            </a:r>
          </a:p>
          <a:p>
            <a:pPr marL="2114550" lvl="4" indent="-285750">
              <a:buFont typeface="Wingdings" panose="05000000000000000000" pitchFamily="2" charset="2"/>
              <a:buChar char="ü"/>
            </a:pPr>
            <a:r>
              <a:rPr lang="en-US" dirty="0"/>
              <a:t>RF</a:t>
            </a:r>
          </a:p>
        </p:txBody>
      </p:sp>
    </p:spTree>
    <p:extLst>
      <p:ext uri="{BB962C8B-B14F-4D97-AF65-F5344CB8AC3E}">
        <p14:creationId xmlns:p14="http://schemas.microsoft.com/office/powerpoint/2010/main" val="26210790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11</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5355312"/>
          </a:xfrm>
          <a:prstGeom prst="rect">
            <a:avLst/>
          </a:prstGeom>
          <a:noFill/>
        </p:spPr>
        <p:txBody>
          <a:bodyPr wrap="square" rtlCol="0">
            <a:spAutoFit/>
          </a:bodyPr>
          <a:lstStyle/>
          <a:p>
            <a:r>
              <a:rPr lang="en-US" b="1" dirty="0"/>
              <a:t>4. Experiments &amp; Results</a:t>
            </a:r>
          </a:p>
          <a:p>
            <a:pPr marL="742950" lvl="1" indent="-285750">
              <a:buFont typeface="Wingdings" panose="05000000000000000000" pitchFamily="2" charset="2"/>
              <a:buChar char="Ø"/>
            </a:pPr>
            <a:r>
              <a:rPr lang="en-US" b="1" dirty="0"/>
              <a:t>Experimental Setup</a:t>
            </a:r>
            <a:r>
              <a:rPr lang="en-US" dirty="0"/>
              <a:t>:</a:t>
            </a:r>
          </a:p>
          <a:p>
            <a:pPr marL="1200150" lvl="2" indent="-285750">
              <a:buFont typeface="Arial" panose="020B0604020202020204" pitchFamily="34" charset="0"/>
              <a:buChar char="•"/>
            </a:pPr>
            <a:r>
              <a:rPr lang="en-US" dirty="0"/>
              <a:t>Discuss how you split the data (train/test/validation).</a:t>
            </a:r>
          </a:p>
          <a:p>
            <a:pPr marL="1200150" lvl="2" indent="-285750">
              <a:buFont typeface="Arial" panose="020B0604020202020204" pitchFamily="34" charset="0"/>
              <a:buChar char="•"/>
            </a:pPr>
            <a:r>
              <a:rPr lang="en-US" dirty="0"/>
              <a:t>Describe any preprocessing steps (aside from the imputation).</a:t>
            </a:r>
          </a:p>
          <a:p>
            <a:pPr marL="742950" lvl="1" indent="-285750">
              <a:buFont typeface="Wingdings" panose="05000000000000000000" pitchFamily="2" charset="2"/>
              <a:buChar char="Ø"/>
            </a:pPr>
            <a:endParaRPr lang="en-US" b="1" dirty="0"/>
          </a:p>
          <a:p>
            <a:pPr marL="742950" lvl="1" indent="-285750">
              <a:buFont typeface="Wingdings" panose="05000000000000000000" pitchFamily="2" charset="2"/>
              <a:buChar char="Ø"/>
            </a:pPr>
            <a:r>
              <a:rPr lang="en-US" b="1" dirty="0"/>
              <a:t>Evaluation Metrics</a:t>
            </a:r>
            <a:r>
              <a:rPr lang="en-US" dirty="0"/>
              <a:t>:</a:t>
            </a:r>
          </a:p>
          <a:p>
            <a:pPr marL="1200150" lvl="2" indent="-285750">
              <a:buFont typeface="Arial" panose="020B0604020202020204" pitchFamily="34" charset="0"/>
              <a:buChar char="•"/>
            </a:pPr>
            <a:r>
              <a:rPr lang="en-US" dirty="0"/>
              <a:t>Explain the metrics you'll use to evaluate the performance (e.g., RMSE, MAE, etc.).</a:t>
            </a:r>
          </a:p>
          <a:p>
            <a:pPr marL="742950" lvl="1" indent="-285750">
              <a:buFont typeface="Wingdings" panose="05000000000000000000" pitchFamily="2" charset="2"/>
              <a:buChar char="Ø"/>
            </a:pPr>
            <a:endParaRPr lang="en-US" b="1" dirty="0"/>
          </a:p>
          <a:p>
            <a:pPr marL="742950" lvl="1" indent="-285750">
              <a:buFont typeface="Wingdings" panose="05000000000000000000" pitchFamily="2" charset="2"/>
              <a:buChar char="Ø"/>
            </a:pPr>
            <a:r>
              <a:rPr lang="en-US" b="1" dirty="0"/>
              <a:t>Results</a:t>
            </a:r>
            <a:r>
              <a:rPr lang="en-US" dirty="0"/>
              <a:t>:</a:t>
            </a:r>
          </a:p>
          <a:p>
            <a:pPr marL="1200150" lvl="2" indent="-285750">
              <a:buFont typeface="Arial" panose="020B0604020202020204" pitchFamily="34" charset="0"/>
              <a:buChar char="•"/>
            </a:pPr>
            <a:r>
              <a:rPr lang="en-US" dirty="0"/>
              <a:t>Tabulate or visualize the results for each combination of the imputation method and machine learning model.</a:t>
            </a:r>
          </a:p>
          <a:p>
            <a:pPr marL="1200150" lvl="2" indent="-285750">
              <a:buFont typeface="Arial" panose="020B0604020202020204" pitchFamily="34" charset="0"/>
              <a:buChar char="•"/>
            </a:pPr>
            <a:r>
              <a:rPr lang="en-US" dirty="0"/>
              <a:t>Highlight which imputation method works best for each model.</a:t>
            </a:r>
          </a:p>
          <a:p>
            <a:pPr lvl="2"/>
            <a:endParaRPr lang="en-US" dirty="0"/>
          </a:p>
          <a:p>
            <a:r>
              <a:rPr lang="en-US" b="1" dirty="0"/>
              <a:t>5. Discussion</a:t>
            </a:r>
          </a:p>
          <a:p>
            <a:pPr marL="1200150" lvl="2" indent="-285750">
              <a:buFont typeface="Arial" panose="020B0604020202020204" pitchFamily="34" charset="0"/>
              <a:buChar char="•"/>
            </a:pPr>
            <a:r>
              <a:rPr lang="en-US" dirty="0"/>
              <a:t>Analyze the results in-depth. </a:t>
            </a:r>
          </a:p>
          <a:p>
            <a:pPr marL="1657350" lvl="3" indent="-285750">
              <a:buFont typeface="Courier New" panose="02070309020205020404" pitchFamily="49" charset="0"/>
              <a:buChar char="o"/>
            </a:pPr>
            <a:r>
              <a:rPr lang="en-US" dirty="0"/>
              <a:t>Why did some methods perform better than others? </a:t>
            </a:r>
          </a:p>
          <a:p>
            <a:pPr marL="1657350" lvl="3" indent="-285750">
              <a:buFont typeface="Courier New" panose="02070309020205020404" pitchFamily="49" charset="0"/>
              <a:buChar char="o"/>
            </a:pPr>
            <a:r>
              <a:rPr lang="en-US" dirty="0"/>
              <a:t>Are there any patterns?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Discuss the real-world implications of your findings, especially in the context of predicting solar storms and mitigating their impacts.</a:t>
            </a:r>
          </a:p>
        </p:txBody>
      </p:sp>
    </p:spTree>
    <p:extLst>
      <p:ext uri="{BB962C8B-B14F-4D97-AF65-F5344CB8AC3E}">
        <p14:creationId xmlns:p14="http://schemas.microsoft.com/office/powerpoint/2010/main" val="25439150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3970318"/>
          </a:xfrm>
          <a:prstGeom prst="rect">
            <a:avLst/>
          </a:prstGeom>
          <a:noFill/>
        </p:spPr>
        <p:txBody>
          <a:bodyPr wrap="square" rtlCol="0">
            <a:spAutoFit/>
          </a:bodyPr>
          <a:lstStyle/>
          <a:p>
            <a:r>
              <a:rPr lang="en-US" b="1" dirty="0"/>
              <a:t>6. Conclusion &amp; Future Work</a:t>
            </a:r>
          </a:p>
          <a:p>
            <a:pPr marL="742950" lvl="1" indent="-285750">
              <a:buFont typeface="Arial" panose="020B0604020202020204" pitchFamily="34" charset="0"/>
              <a:buChar char="•"/>
            </a:pPr>
            <a:r>
              <a:rPr lang="en-US" dirty="0"/>
              <a:t>Summarize your findings.</a:t>
            </a:r>
          </a:p>
          <a:p>
            <a:pPr marL="742950" lvl="1" indent="-285750">
              <a:buFont typeface="Arial" panose="020B0604020202020204" pitchFamily="34" charset="0"/>
              <a:buChar char="•"/>
            </a:pPr>
            <a:r>
              <a:rPr lang="en-US" dirty="0"/>
              <a:t>Propose directions for future research. </a:t>
            </a:r>
          </a:p>
          <a:p>
            <a:pPr marL="1200150" lvl="2" indent="-285750">
              <a:buFont typeface="Courier New" panose="02070309020205020404" pitchFamily="49" charset="0"/>
              <a:buChar char="o"/>
            </a:pPr>
            <a:r>
              <a:rPr lang="en-US" dirty="0"/>
              <a:t>Improving the imputation methods</a:t>
            </a:r>
          </a:p>
          <a:p>
            <a:pPr marL="1200150" lvl="2" indent="-285750">
              <a:buFont typeface="Courier New" panose="02070309020205020404" pitchFamily="49" charset="0"/>
              <a:buChar char="o"/>
            </a:pPr>
            <a:r>
              <a:rPr lang="en-US" dirty="0"/>
              <a:t>Investigating other machine learning models</a:t>
            </a:r>
          </a:p>
          <a:p>
            <a:pPr marL="1200150" lvl="2" indent="-285750">
              <a:buFont typeface="Courier New" panose="02070309020205020404" pitchFamily="49" charset="0"/>
              <a:buChar char="o"/>
            </a:pPr>
            <a:r>
              <a:rPr lang="en-US" dirty="0"/>
              <a:t>Applying the methodology to other datasets.</a:t>
            </a:r>
          </a:p>
          <a:p>
            <a:endParaRPr lang="en-US" b="1" dirty="0"/>
          </a:p>
          <a:p>
            <a:r>
              <a:rPr lang="en-US" b="1" dirty="0"/>
              <a:t>7. Acknowledgments &amp; References</a:t>
            </a:r>
          </a:p>
          <a:p>
            <a:pPr marL="742950" lvl="1" indent="-285750">
              <a:buFont typeface="Arial" panose="020B0604020202020204" pitchFamily="34" charset="0"/>
              <a:buChar char="•"/>
            </a:pPr>
            <a:r>
              <a:rPr lang="en-US" dirty="0"/>
              <a:t>Thank those who contributed to the paper or provided data/resources.</a:t>
            </a:r>
          </a:p>
          <a:p>
            <a:pPr marL="742950" lvl="1" indent="-285750">
              <a:buFont typeface="Arial" panose="020B0604020202020204" pitchFamily="34" charset="0"/>
              <a:buChar char="•"/>
            </a:pPr>
            <a:r>
              <a:rPr lang="en-US" dirty="0"/>
              <a:t>List all references you cited in the paper.</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408867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400" b="1">
                <a:solidFill>
                  <a:srgbClr val="D313AA"/>
                </a:solidFill>
                <a:latin typeface="Times New Roman" panose="02020603050405020304" pitchFamily="18" charset="0"/>
                <a:cs typeface="Times New Roman"/>
              </a:rPr>
              <a:t>Heartfelt Thanks</a:t>
            </a:r>
            <a:endParaRPr lang="en-US" sz="2400" b="1" dirty="0">
              <a:solidFill>
                <a:srgbClr val="D313AA"/>
              </a:solidFill>
              <a:latin typeface="Times New Roman" panose="02020603050405020304" pitchFamily="18" charset="0"/>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13</a:t>
            </a:r>
            <a:endParaRPr lang="en-US" sz="2933" b="1" dirty="0">
              <a:solidFill>
                <a:schemeClr val="dk1"/>
              </a:solidFill>
              <a:latin typeface="Arial"/>
              <a:ea typeface="Arial"/>
              <a:cs typeface="Arial"/>
              <a:sym typeface="Arial"/>
            </a:endParaRPr>
          </a:p>
        </p:txBody>
      </p:sp>
      <p:pic>
        <p:nvPicPr>
          <p:cNvPr id="3" name="Picture 2" descr="A pink flowers and green leaves&#10;&#10;Description automatically generated">
            <a:extLst>
              <a:ext uri="{FF2B5EF4-FFF2-40B4-BE49-F238E27FC236}">
                <a16:creationId xmlns:a16="http://schemas.microsoft.com/office/drawing/2014/main" id="{5A3B3EEE-2916-18C9-44F0-DF80E4EF4D36}"/>
              </a:ext>
            </a:extLst>
          </p:cNvPr>
          <p:cNvPicPr>
            <a:picLocks noChangeAspect="1"/>
          </p:cNvPicPr>
          <p:nvPr/>
        </p:nvPicPr>
        <p:blipFill rotWithShape="1">
          <a:blip r:embed="rId4">
            <a:extLst>
              <a:ext uri="{28A0092B-C50C-407E-A947-70E740481C1C}">
                <a14:useLocalDpi xmlns:a14="http://schemas.microsoft.com/office/drawing/2010/main" val="0"/>
              </a:ext>
            </a:extLst>
          </a:blip>
          <a:srcRect b="-314"/>
          <a:stretch/>
        </p:blipFill>
        <p:spPr>
          <a:xfrm>
            <a:off x="6781801" y="1362221"/>
            <a:ext cx="5291532" cy="5379879"/>
          </a:xfrm>
          <a:prstGeom prst="rect">
            <a:avLst/>
          </a:prstGeom>
        </p:spPr>
      </p:pic>
      <p:sp>
        <p:nvSpPr>
          <p:cNvPr id="2" name="TextBox 1">
            <a:extLst>
              <a:ext uri="{FF2B5EF4-FFF2-40B4-BE49-F238E27FC236}">
                <a16:creationId xmlns:a16="http://schemas.microsoft.com/office/drawing/2014/main" id="{A61F01B5-57DC-00DC-7590-FBD7D1300D0B}"/>
              </a:ext>
            </a:extLst>
          </p:cNvPr>
          <p:cNvSpPr txBox="1"/>
          <p:nvPr/>
        </p:nvSpPr>
        <p:spPr>
          <a:xfrm>
            <a:off x="143332" y="871602"/>
            <a:ext cx="6883110" cy="3970318"/>
          </a:xfrm>
          <a:prstGeom prst="rect">
            <a:avLst/>
          </a:prstGeom>
          <a:noFill/>
        </p:spPr>
        <p:txBody>
          <a:bodyPr wrap="square" rtlCol="0">
            <a:spAutoFit/>
          </a:bodyPr>
          <a:lstStyle/>
          <a:p>
            <a:pPr marL="285750" lvl="0" indent="-285750">
              <a:buFont typeface="Wingdings" panose="05000000000000000000" pitchFamily="2" charset="2"/>
              <a:buChar char="ü"/>
            </a:pPr>
            <a:r>
              <a:rPr lang="en-US" b="1" dirty="0"/>
              <a:t>Offering me the opportunity to join your research group</a:t>
            </a:r>
            <a:r>
              <a:rPr lang="en-US" dirty="0"/>
              <a:t>.</a:t>
            </a:r>
          </a:p>
          <a:p>
            <a:pPr marL="285750" lvl="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b="1" dirty="0"/>
              <a:t>Allowing me to work with a real dataset</a:t>
            </a:r>
            <a:r>
              <a:rPr lang="en-US" dirty="0"/>
              <a:t>. </a:t>
            </a:r>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r>
              <a:rPr lang="en-US" b="1" dirty="0"/>
              <a:t>Under your mentorship, I've gained a profound understanding of the core concepts</a:t>
            </a:r>
            <a:r>
              <a:rPr lang="en-US" dirty="0"/>
              <a:t>.</a:t>
            </a:r>
          </a:p>
          <a:p>
            <a:r>
              <a:rPr lang="en-US" dirty="0"/>
              <a:t> </a:t>
            </a:r>
          </a:p>
          <a:p>
            <a:pPr marL="285750" indent="-285750">
              <a:buFont typeface="Wingdings" panose="05000000000000000000" pitchFamily="2" charset="2"/>
              <a:buChar char="ü"/>
            </a:pPr>
            <a:r>
              <a:rPr lang="en-US" b="1" dirty="0"/>
              <a:t>Your guidance during our meetings has been instrumental to my progress</a:t>
            </a:r>
            <a:r>
              <a:rPr lang="en-US" dirty="0"/>
              <a:t>. </a:t>
            </a:r>
          </a:p>
          <a:p>
            <a:endParaRPr lang="en-US" dirty="0"/>
          </a:p>
          <a:p>
            <a:pPr marL="285750" indent="-285750">
              <a:buFont typeface="Wingdings" panose="05000000000000000000" pitchFamily="2" charset="2"/>
              <a:buChar char="ü"/>
            </a:pPr>
            <a:r>
              <a:rPr lang="en-US" b="1" dirty="0"/>
              <a:t>I'm also thankful for the support from the other group members</a:t>
            </a:r>
            <a:r>
              <a:rPr lang="en-US" dirty="0"/>
              <a:t>.</a:t>
            </a:r>
          </a:p>
          <a:p>
            <a:r>
              <a:rPr lang="en-US" dirty="0"/>
              <a:t> </a:t>
            </a:r>
          </a:p>
          <a:p>
            <a:pPr marL="285750" indent="-285750">
              <a:buFont typeface="Wingdings" panose="05000000000000000000" pitchFamily="2" charset="2"/>
              <a:buChar char="ü"/>
            </a:pPr>
            <a:r>
              <a:rPr lang="en-US" b="1" dirty="0"/>
              <a:t>I'm keen to collaborate further with your research group in the future</a:t>
            </a:r>
            <a:r>
              <a:rPr lang="en-US" dirty="0"/>
              <a:t>.  </a:t>
            </a:r>
          </a:p>
        </p:txBody>
      </p:sp>
    </p:spTree>
    <p:extLst>
      <p:ext uri="{BB962C8B-B14F-4D97-AF65-F5344CB8AC3E}">
        <p14:creationId xmlns:p14="http://schemas.microsoft.com/office/powerpoint/2010/main" val="2917504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475987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400" b="1" dirty="0">
                <a:solidFill>
                  <a:srgbClr val="D313AA"/>
                </a:solidFill>
                <a:latin typeface="Times New Roman" panose="02020603050405020304" pitchFamily="18" charset="0"/>
                <a:cs typeface="Times New Roman"/>
              </a:rPr>
              <a:t>Heartfelt Thanks</a:t>
            </a:r>
            <a:endParaRPr sz="2400" b="1" dirty="0">
              <a:solidFill>
                <a:srgbClr val="D313AA"/>
              </a:solidFill>
              <a:latin typeface="Times New Roman" panose="02020603050405020304" pitchFamily="18" charset="0"/>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5AC5D06-5CEB-7892-1684-CFD73C38E8F5}"/>
              </a:ext>
            </a:extLst>
          </p:cNvPr>
          <p:cNvSpPr txBox="1"/>
          <p:nvPr/>
        </p:nvSpPr>
        <p:spPr>
          <a:xfrm>
            <a:off x="143331" y="877572"/>
            <a:ext cx="9674437" cy="5909310"/>
          </a:xfrm>
          <a:prstGeom prst="rect">
            <a:avLst/>
          </a:prstGeom>
          <a:noFill/>
        </p:spPr>
        <p:txBody>
          <a:bodyPr wrap="square" rtlCol="0">
            <a:spAutoFit/>
          </a:bodyPr>
          <a:lstStyle/>
          <a:p>
            <a:r>
              <a:rPr lang="en-US" dirty="0"/>
              <a:t>1. </a:t>
            </a:r>
            <a:r>
              <a:rPr lang="en-US" b="1" dirty="0"/>
              <a:t>Offering me the opportunity to join your research group</a:t>
            </a:r>
            <a:r>
              <a:rPr lang="en-US" dirty="0"/>
              <a:t>. This was a great honor, and I have enjoyed working with such a talented and dedicated team.</a:t>
            </a:r>
          </a:p>
          <a:p>
            <a:endParaRPr lang="en-US" dirty="0"/>
          </a:p>
          <a:p>
            <a:r>
              <a:rPr lang="en-US" dirty="0"/>
              <a:t>2. </a:t>
            </a:r>
            <a:r>
              <a:rPr lang="en-US" b="1" dirty="0"/>
              <a:t>Allowing me to work with a real dataset</a:t>
            </a:r>
            <a:r>
              <a:rPr lang="en-US" dirty="0"/>
              <a:t>. This was a challenging but rewarding experience, and it has helped me to develop my skills in data analysis and interpretation.</a:t>
            </a:r>
          </a:p>
          <a:p>
            <a:endParaRPr lang="en-US" dirty="0"/>
          </a:p>
          <a:p>
            <a:r>
              <a:rPr lang="en-US" dirty="0"/>
              <a:t>3. </a:t>
            </a:r>
            <a:r>
              <a:rPr lang="en-US" b="1" dirty="0"/>
              <a:t>Under your mentorship, I've gained a profound understanding of the core concepts</a:t>
            </a:r>
            <a:r>
              <a:rPr lang="en-US" dirty="0"/>
              <a:t>. Your guidance has been invaluable, and I have a much deeper understanding of the research topic than I would have without your help.</a:t>
            </a:r>
          </a:p>
          <a:p>
            <a:endParaRPr lang="en-US" dirty="0"/>
          </a:p>
          <a:p>
            <a:r>
              <a:rPr lang="en-US" dirty="0"/>
              <a:t>4. </a:t>
            </a:r>
            <a:r>
              <a:rPr lang="en-US" b="1" dirty="0"/>
              <a:t>Your guidance during our meetings has been instrumental to my progress</a:t>
            </a:r>
            <a:r>
              <a:rPr lang="en-US" dirty="0"/>
              <a:t>. I appreciate your willingness to meet with me regularly and answer my questions. Your feedback has been essential to my development as a researcher.</a:t>
            </a:r>
          </a:p>
          <a:p>
            <a:endParaRPr lang="en-US" dirty="0"/>
          </a:p>
          <a:p>
            <a:r>
              <a:rPr lang="en-US" dirty="0"/>
              <a:t>5. </a:t>
            </a:r>
            <a:r>
              <a:rPr lang="en-US" b="1" dirty="0"/>
              <a:t>I'm also thankful for the support from the other group members</a:t>
            </a:r>
            <a:r>
              <a:rPr lang="en-US" dirty="0"/>
              <a:t>. I have enjoyed working with such a supportive and collaborative team. I have learned a lot from them, and I am grateful for their friendship.</a:t>
            </a:r>
          </a:p>
          <a:p>
            <a:endParaRPr lang="en-US" dirty="0"/>
          </a:p>
          <a:p>
            <a:r>
              <a:rPr lang="en-US" dirty="0"/>
              <a:t>6. </a:t>
            </a:r>
            <a:r>
              <a:rPr lang="en-US" b="1" dirty="0"/>
              <a:t>I'm keen to collaborate further with your research group in the future</a:t>
            </a:r>
            <a:r>
              <a:rPr lang="en-US" dirty="0"/>
              <a:t>. I have enjoyed my time working with you and the rest of the group, and I am excited to continue learning and growing with you.</a:t>
            </a:r>
          </a:p>
        </p:txBody>
      </p:sp>
    </p:spTree>
    <p:extLst>
      <p:ext uri="{BB962C8B-B14F-4D97-AF65-F5344CB8AC3E}">
        <p14:creationId xmlns:p14="http://schemas.microsoft.com/office/powerpoint/2010/main" val="38284492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5909310"/>
          </a:xfrm>
          <a:prstGeom prst="rect">
            <a:avLst/>
          </a:prstGeom>
          <a:noFill/>
        </p:spPr>
        <p:txBody>
          <a:bodyPr wrap="square" rtlCol="0">
            <a:spAutoFit/>
          </a:bodyPr>
          <a:lstStyle/>
          <a:p>
            <a:r>
              <a:rPr lang="en-US" b="1" dirty="0"/>
              <a:t>6. Novel Idea (to make your paper unique)</a:t>
            </a:r>
          </a:p>
          <a:p>
            <a:endParaRPr lang="en-US" b="1" dirty="0"/>
          </a:p>
          <a:p>
            <a:pPr marL="285750" indent="-285750">
              <a:buFont typeface="Wingdings" panose="05000000000000000000" pitchFamily="2" charset="2"/>
              <a:buChar char="Ø"/>
            </a:pPr>
            <a:r>
              <a:rPr lang="en-US" b="1" dirty="0"/>
              <a:t>Hybrid Imputation:</a:t>
            </a:r>
          </a:p>
          <a:p>
            <a:r>
              <a:rPr lang="en-US" dirty="0"/>
              <a:t>The concept of hybrid imputation is to combine the strengths of two or more imputation methods to create a more robust solution. </a:t>
            </a:r>
          </a:p>
          <a:p>
            <a:endParaRPr lang="en-US" dirty="0"/>
          </a:p>
          <a:p>
            <a:r>
              <a:rPr lang="en-US" dirty="0"/>
              <a:t>1. </a:t>
            </a:r>
            <a:r>
              <a:rPr lang="en-US" b="1" dirty="0"/>
              <a:t>Sequential Hybrid Imputation:</a:t>
            </a:r>
          </a:p>
          <a:p>
            <a:pPr marL="742950" lvl="1" indent="-285750">
              <a:buFont typeface="Arial" panose="020B0604020202020204" pitchFamily="34" charset="0"/>
              <a:buChar char="•"/>
            </a:pPr>
            <a:r>
              <a:rPr lang="en-US" dirty="0"/>
              <a:t>Start with a model-based approach like Expectation-Maximization (EM) to get an initial estimate.</a:t>
            </a:r>
          </a:p>
          <a:p>
            <a:pPr marL="742950" lvl="1" indent="-285750">
              <a:buFont typeface="Arial" panose="020B0604020202020204" pitchFamily="34" charset="0"/>
              <a:buChar char="•"/>
            </a:pPr>
            <a:r>
              <a:rPr lang="en-US" dirty="0"/>
              <a:t>Following the EM-based imputation, apply a neighborhood-based technique like KNN. The rationale is that EM gives a broad imputation based on the overall data distribution, while KNN refines this by considering the local similarity of data points.</a:t>
            </a:r>
          </a:p>
          <a:p>
            <a:pPr marL="742950" lvl="1" indent="-285750">
              <a:buFont typeface="Arial" panose="020B0604020202020204" pitchFamily="34" charset="0"/>
              <a:buChar char="•"/>
            </a:pPr>
            <a:endParaRPr lang="en-US" dirty="0"/>
          </a:p>
          <a:p>
            <a:r>
              <a:rPr lang="en-US" dirty="0"/>
              <a:t>2. </a:t>
            </a:r>
            <a:r>
              <a:rPr lang="en-US" b="1" dirty="0"/>
              <a:t>Model-assisted Imputation:</a:t>
            </a:r>
          </a:p>
          <a:p>
            <a:pPr marL="742950" lvl="1" indent="-285750">
              <a:buFont typeface="Arial" panose="020B0604020202020204" pitchFamily="34" charset="0"/>
              <a:buChar char="•"/>
            </a:pPr>
            <a:r>
              <a:rPr lang="en-US" dirty="0"/>
              <a:t>Use a basic method, such as mean imputation, to fill the gaps initially.</a:t>
            </a:r>
          </a:p>
          <a:p>
            <a:pPr marL="742950" lvl="1" indent="-285750">
              <a:buFont typeface="Arial" panose="020B0604020202020204" pitchFamily="34" charset="0"/>
              <a:buChar char="•"/>
            </a:pPr>
            <a:r>
              <a:rPr lang="en-US" dirty="0"/>
              <a:t>Train a model (e.g., RF or LSTM) on this 'completed' data.</a:t>
            </a:r>
          </a:p>
          <a:p>
            <a:pPr marL="742950" lvl="1" indent="-285750">
              <a:buFont typeface="Arial" panose="020B0604020202020204" pitchFamily="34" charset="0"/>
              <a:buChar char="•"/>
            </a:pPr>
            <a:r>
              <a:rPr lang="en-US" dirty="0"/>
              <a:t>Predict and replace the initially imputed values with the model's predictions, thus refining the imputed values.</a:t>
            </a:r>
          </a:p>
          <a:p>
            <a:pPr marL="742950" lvl="1" indent="-285750">
              <a:buFont typeface="Arial" panose="020B0604020202020204" pitchFamily="34" charset="0"/>
              <a:buChar char="•"/>
            </a:pPr>
            <a:endParaRPr lang="en-US" dirty="0"/>
          </a:p>
          <a:p>
            <a:r>
              <a:rPr lang="en-US" dirty="0"/>
              <a:t>3. </a:t>
            </a:r>
            <a:r>
              <a:rPr lang="en-US" b="1" dirty="0"/>
              <a:t>Feature-driven Hybrid Imputation:</a:t>
            </a:r>
          </a:p>
          <a:p>
            <a:pPr marL="742950" lvl="1" indent="-285750">
              <a:buFont typeface="Arial" panose="020B0604020202020204" pitchFamily="34" charset="0"/>
              <a:buChar char="•"/>
            </a:pPr>
            <a:r>
              <a:rPr lang="en-US" dirty="0"/>
              <a:t>For features with a temporal trend (like solar wind speed), use methods better suited for time-series data, like Expectation-maximization or Bayesian imputation.</a:t>
            </a:r>
          </a:p>
          <a:p>
            <a:pPr marL="742950" lvl="1" indent="-285750">
              <a:buFont typeface="Arial" panose="020B0604020202020204" pitchFamily="34" charset="0"/>
              <a:buChar char="•"/>
            </a:pPr>
            <a:r>
              <a:rPr lang="en-US" dirty="0"/>
              <a:t>For features without a clear temporal pattern, use methods like KNN or Miss Forest.</a:t>
            </a:r>
          </a:p>
        </p:txBody>
      </p:sp>
    </p:spTree>
    <p:extLst>
      <p:ext uri="{BB962C8B-B14F-4D97-AF65-F5344CB8AC3E}">
        <p14:creationId xmlns:p14="http://schemas.microsoft.com/office/powerpoint/2010/main" val="36111346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6463308"/>
          </a:xfrm>
          <a:prstGeom prst="rect">
            <a:avLst/>
          </a:prstGeom>
          <a:noFill/>
        </p:spPr>
        <p:txBody>
          <a:bodyPr wrap="square" rtlCol="0">
            <a:spAutoFit/>
          </a:bodyPr>
          <a:lstStyle/>
          <a:p>
            <a:pPr marL="285750" indent="-285750">
              <a:buFont typeface="Wingdings" panose="05000000000000000000" pitchFamily="2" charset="2"/>
              <a:buChar char="Ø"/>
            </a:pPr>
            <a:r>
              <a:rPr lang="en-US" b="1" dirty="0"/>
              <a:t>Temporal Consistency Check</a:t>
            </a:r>
            <a:r>
              <a:rPr lang="en-US" dirty="0"/>
              <a:t>:</a:t>
            </a:r>
          </a:p>
          <a:p>
            <a:r>
              <a:rPr lang="en-US" dirty="0"/>
              <a:t>Given the time-series nature of the solar wind data, it's vital that imputed values don't introduce anomalies when viewed in a sequence.</a:t>
            </a:r>
          </a:p>
          <a:p>
            <a:endParaRPr lang="en-US" dirty="0"/>
          </a:p>
          <a:p>
            <a:r>
              <a:rPr lang="en-US" dirty="0"/>
              <a:t>1. </a:t>
            </a:r>
            <a:r>
              <a:rPr lang="en-US" b="1" dirty="0"/>
              <a:t>Post-imputation Temporal Smoothing</a:t>
            </a:r>
            <a:r>
              <a:rPr lang="en-US" dirty="0"/>
              <a:t>:</a:t>
            </a:r>
          </a:p>
          <a:p>
            <a:pPr marL="742950" lvl="1" indent="-285750">
              <a:buFont typeface="Arial" panose="020B0604020202020204" pitchFamily="34" charset="0"/>
              <a:buChar char="•"/>
            </a:pPr>
            <a:r>
              <a:rPr lang="en-US" dirty="0"/>
              <a:t>After imputation, apply a temporal smoothing filter (like a moving average) to ensure the time-series doesn't have abrupt jumps due to imputation.</a:t>
            </a:r>
          </a:p>
          <a:p>
            <a:endParaRPr lang="en-US" dirty="0"/>
          </a:p>
          <a:p>
            <a:r>
              <a:rPr lang="en-US" dirty="0"/>
              <a:t>2. </a:t>
            </a:r>
            <a:r>
              <a:rPr lang="en-US" b="1" dirty="0"/>
              <a:t>Anomaly Detection Post-Imputation</a:t>
            </a:r>
            <a:r>
              <a:rPr lang="en-US" dirty="0"/>
              <a:t>:</a:t>
            </a:r>
          </a:p>
          <a:p>
            <a:pPr marL="742950" lvl="1" indent="-285750">
              <a:buFont typeface="Arial" panose="020B0604020202020204" pitchFamily="34" charset="0"/>
              <a:buChar char="•"/>
            </a:pPr>
            <a:r>
              <a:rPr lang="en-US" dirty="0"/>
              <a:t>After imputation, run an anomaly detection algorithm to identify and correct values that seem out of place in the time series context.</a:t>
            </a:r>
          </a:p>
          <a:p>
            <a:pPr marL="742950" lvl="1" indent="-285750">
              <a:buFont typeface="Arial" panose="020B0604020202020204" pitchFamily="34" charset="0"/>
              <a:buChar char="•"/>
            </a:pPr>
            <a:r>
              <a:rPr lang="en-US" dirty="0"/>
              <a:t>Models like LSTM can be trained to recognize the 'usual' patterns in the data and can flag values that seem inconsistent.</a:t>
            </a:r>
          </a:p>
          <a:p>
            <a:pPr marL="742950" lvl="1" indent="-285750">
              <a:buFont typeface="Arial" panose="020B0604020202020204" pitchFamily="34" charset="0"/>
              <a:buChar char="•"/>
            </a:pPr>
            <a:endParaRPr lang="en-US" dirty="0"/>
          </a:p>
          <a:p>
            <a:pPr marL="285750" indent="-285750">
              <a:buFont typeface="Wingdings" panose="05000000000000000000" pitchFamily="2" charset="2"/>
              <a:buChar char="Ø"/>
            </a:pPr>
            <a:r>
              <a:rPr lang="en-US" b="1" dirty="0"/>
              <a:t>Iterative Model-based Imputation:</a:t>
            </a:r>
          </a:p>
          <a:p>
            <a:pPr marL="285750" indent="-285750">
              <a:buFont typeface="Wingdings" panose="05000000000000000000" pitchFamily="2" charset="2"/>
              <a:buChar char="Ø"/>
            </a:pPr>
            <a:endParaRPr lang="en-US" b="1" dirty="0"/>
          </a:p>
          <a:p>
            <a:r>
              <a:rPr lang="en-US" dirty="0"/>
              <a:t>1. </a:t>
            </a:r>
            <a:r>
              <a:rPr lang="en-US" b="1" dirty="0"/>
              <a:t>Ensemble Learning for Imputation</a:t>
            </a:r>
            <a:r>
              <a:rPr lang="en-US" dirty="0"/>
              <a:t>:</a:t>
            </a:r>
          </a:p>
          <a:p>
            <a:pPr marL="742950" lvl="1" indent="-285750">
              <a:buFont typeface="Arial" panose="020B0604020202020204" pitchFamily="34" charset="0"/>
              <a:buChar char="•"/>
            </a:pPr>
            <a:r>
              <a:rPr lang="en-US" dirty="0"/>
              <a:t>Using ensemble methods, such as Random Forest, for imputation isn't new. However, combining them in an iterative manner with deep learning models could be novel.</a:t>
            </a:r>
          </a:p>
          <a:p>
            <a:pPr marL="742950" lvl="1" indent="-285750">
              <a:buFont typeface="Arial" panose="020B0604020202020204" pitchFamily="34" charset="0"/>
              <a:buChar char="•"/>
            </a:pPr>
            <a:r>
              <a:rPr lang="en-US" dirty="0"/>
              <a:t>For instance, first, impute missing values using Random Forest. Then, train an LSTM on this dataset and predict the missing values again. This iterative approach aims to converge on a more accurate imputation.</a:t>
            </a:r>
          </a:p>
          <a:p>
            <a:endParaRPr lang="en-US" dirty="0"/>
          </a:p>
          <a:p>
            <a:endParaRPr lang="en-US" dirty="0"/>
          </a:p>
        </p:txBody>
      </p:sp>
    </p:spTree>
    <p:extLst>
      <p:ext uri="{BB962C8B-B14F-4D97-AF65-F5344CB8AC3E}">
        <p14:creationId xmlns:p14="http://schemas.microsoft.com/office/powerpoint/2010/main" val="28283886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6186309"/>
          </a:xfrm>
          <a:prstGeom prst="rect">
            <a:avLst/>
          </a:prstGeom>
          <a:noFill/>
        </p:spPr>
        <p:txBody>
          <a:bodyPr wrap="square" rtlCol="0">
            <a:spAutoFit/>
          </a:bodyPr>
          <a:lstStyle/>
          <a:p>
            <a:r>
              <a:rPr lang="en-US" dirty="0"/>
              <a:t>2. </a:t>
            </a:r>
            <a:r>
              <a:rPr lang="en-US" b="1" dirty="0"/>
              <a:t>Feedback Loop for Deep Learning Imputation</a:t>
            </a:r>
            <a:r>
              <a:rPr lang="en-US" dirty="0"/>
              <a:t>:</a:t>
            </a:r>
          </a:p>
          <a:p>
            <a:pPr marL="742950" lvl="1" indent="-285750">
              <a:buFont typeface="Arial" panose="020B0604020202020204" pitchFamily="34" charset="0"/>
              <a:buChar char="•"/>
            </a:pPr>
            <a:r>
              <a:rPr lang="en-US" dirty="0"/>
              <a:t>Use a deep learning model, e.g., LSTM, to initially predict missing values.</a:t>
            </a:r>
          </a:p>
          <a:p>
            <a:pPr marL="742950" lvl="1" indent="-285750">
              <a:buFont typeface="Arial" panose="020B0604020202020204" pitchFamily="34" charset="0"/>
              <a:buChar char="•"/>
            </a:pPr>
            <a:r>
              <a:rPr lang="en-US" dirty="0"/>
              <a:t>Re-train the model with the newly completed data and iterate this process. The idea is that with each iteration, the imputation becomes more aligned with the underlying data distribution.</a:t>
            </a:r>
          </a:p>
          <a:p>
            <a:endParaRPr lang="en-US" dirty="0"/>
          </a:p>
          <a:p>
            <a:pPr marL="285750" indent="-285750">
              <a:buFont typeface="Wingdings" panose="05000000000000000000" pitchFamily="2" charset="2"/>
              <a:buChar char="Ø"/>
            </a:pPr>
            <a:r>
              <a:rPr lang="en-US" b="1" dirty="0"/>
              <a:t>Performance Weighted Imputation</a:t>
            </a:r>
            <a:r>
              <a:rPr lang="en-US" dirty="0"/>
              <a:t>:</a:t>
            </a:r>
          </a:p>
          <a:p>
            <a:r>
              <a:rPr lang="en-US" dirty="0"/>
              <a:t>Considering that different imputation methods might perform better for different features or under varying conditions:</a:t>
            </a:r>
          </a:p>
          <a:p>
            <a:endParaRPr lang="en-US" dirty="0"/>
          </a:p>
          <a:p>
            <a:r>
              <a:rPr lang="en-US" dirty="0"/>
              <a:t>1. </a:t>
            </a:r>
            <a:r>
              <a:rPr lang="en-US" b="1" dirty="0"/>
              <a:t>Weighted Combination</a:t>
            </a:r>
            <a:r>
              <a:rPr lang="en-US" dirty="0"/>
              <a:t>:</a:t>
            </a:r>
          </a:p>
          <a:p>
            <a:pPr marL="742950" lvl="1" indent="-285750">
              <a:buFont typeface="Arial" panose="020B0604020202020204" pitchFamily="34" charset="0"/>
              <a:buChar char="•"/>
            </a:pPr>
            <a:r>
              <a:rPr lang="en-US" dirty="0"/>
              <a:t>After imputing using multiple techniques, instead of selecting one, combine the imputations in a weighted manner based on some performance metric during validation.</a:t>
            </a:r>
          </a:p>
          <a:p>
            <a:pPr marL="742950" lvl="1" indent="-285750">
              <a:buFont typeface="Arial" panose="020B0604020202020204" pitchFamily="34" charset="0"/>
              <a:buChar char="•"/>
            </a:pPr>
            <a:r>
              <a:rPr lang="en-US" dirty="0"/>
              <a:t>For example, if KNN and Bayesian imputation are used, the final imputed value could be a weighted average of both methods, where weights are derived from their performance on a validation set.</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US" b="1" dirty="0"/>
              <a:t>Closing Thoughts</a:t>
            </a:r>
            <a:r>
              <a:rPr lang="en-US" dirty="0"/>
              <a:t>:</a:t>
            </a:r>
          </a:p>
          <a:p>
            <a:r>
              <a:rPr lang="en-US" dirty="0"/>
              <a:t>The main philosophy behind these novel ideas is to leverage the strengths of multiple imputation methods and models to address the nuances and challenges inherent in imputing time-series solar wind data. The aim is to ensure that the imputed values don't just "fill the gaps" but also maintain the integrity, temporal consistency, and inherent patterns in the original data.</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80214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43332" y="955941"/>
            <a:ext cx="9571200" cy="5047495"/>
          </a:xfrm>
          <a:prstGeom prst="rect">
            <a:avLst/>
          </a:prstGeom>
          <a:no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fa-IR" sz="2400" dirty="0">
                <a:latin typeface="Calibri"/>
                <a:ea typeface="Calibri"/>
                <a:cs typeface="Calibri"/>
                <a:sym typeface="Calibri"/>
              </a:rPr>
              <a:t>System Set-up and Files management</a:t>
            </a: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Literature Review and Idea Generation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Discussion with Talha</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Data Acquisition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Need for Additional Suggestions</a:t>
            </a:r>
            <a:endParaRPr sz="2400" dirty="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Literature Review</a:t>
            </a:r>
            <a:endParaRPr sz="2933" b="1" dirty="0">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Important Activities Undertaken During this Week</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B7071D91-B0AF-11E3-A16A-06B281E7110B}"/>
              </a:ext>
            </a:extLst>
          </p:cNvPr>
          <p:cNvSpPr txBox="1"/>
          <p:nvPr/>
        </p:nvSpPr>
        <p:spPr>
          <a:xfrm>
            <a:off x="143332" y="871602"/>
            <a:ext cx="11930000" cy="5724644"/>
          </a:xfrm>
          <a:prstGeom prst="rect">
            <a:avLst/>
          </a:prstGeom>
          <a:noFill/>
        </p:spPr>
        <p:txBody>
          <a:bodyPr wrap="square" rtlCol="0">
            <a:spAutoFit/>
          </a:bodyPr>
          <a:lstStyle/>
          <a:p>
            <a:pPr marL="285750" indent="-285750" algn="justLow">
              <a:buFont typeface="Arial" panose="020B0604020202020204" pitchFamily="34" charset="0"/>
              <a:buChar char="•"/>
            </a:pPr>
            <a:r>
              <a:rPr lang="en-US" sz="2000" b="1" dirty="0">
                <a:solidFill>
                  <a:srgbClr val="000000"/>
                </a:solidFill>
              </a:rPr>
              <a:t>Data Analysis and Code Development</a:t>
            </a:r>
          </a:p>
          <a:p>
            <a:pPr marL="742950" lvl="1" indent="-285750" algn="justLow">
              <a:buFont typeface="Arial" panose="020B0604020202020204" pitchFamily="34" charset="0"/>
              <a:buChar char="•"/>
            </a:pPr>
            <a:r>
              <a:rPr lang="en-US" b="1" dirty="0">
                <a:solidFill>
                  <a:srgbClr val="000000"/>
                </a:solidFill>
              </a:rPr>
              <a:t>Analyzing Missing Data Patterns: </a:t>
            </a:r>
            <a:r>
              <a:rPr lang="en-US" dirty="0">
                <a:solidFill>
                  <a:srgbClr val="000000"/>
                </a:solidFill>
              </a:rPr>
              <a:t>I dedicated time to work on code related to understanding the distribution of missing values across different years in our dataset. This analysis will help us gain valuable insights into potential data gaps and allow us to make informed decisions for data preprocessing.</a:t>
            </a:r>
          </a:p>
          <a:p>
            <a:pPr marL="742950" lvl="1" indent="-285750" algn="justLow">
              <a:buFont typeface="Arial" panose="020B0604020202020204" pitchFamily="34" charset="0"/>
              <a:buChar char="•"/>
            </a:pPr>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Literature Review</a:t>
            </a:r>
          </a:p>
          <a:p>
            <a:pPr marL="742950" lvl="1" indent="-285750" algn="justLow">
              <a:buFont typeface="Arial" panose="020B0604020202020204" pitchFamily="34" charset="0"/>
              <a:buChar char="•"/>
            </a:pPr>
            <a:r>
              <a:rPr lang="en-US" b="1" dirty="0">
                <a:solidFill>
                  <a:srgbClr val="000000"/>
                </a:solidFill>
              </a:rPr>
              <a:t>Researching Previous Works on Missing Data</a:t>
            </a:r>
            <a:r>
              <a:rPr lang="en-US" dirty="0">
                <a:solidFill>
                  <a:srgbClr val="000000"/>
                </a:solidFill>
              </a:rPr>
              <a:t>: I spent significant time searching and reading research papers that focus on handling missing data. By studying previous works, I aimed to learn from existing methodologies and best practices to improve our approach in dealing with missing data effectively.</a:t>
            </a:r>
          </a:p>
          <a:p>
            <a:pPr marL="742950" lvl="1" indent="-285750" algn="justLow">
              <a:buFont typeface="Arial" panose="020B0604020202020204" pitchFamily="34" charset="0"/>
              <a:buChar char="•"/>
            </a:pPr>
            <a:endParaRPr lang="en-US" dirty="0">
              <a:solidFill>
                <a:srgbClr val="000000"/>
              </a:solidFill>
            </a:endParaRPr>
          </a:p>
          <a:p>
            <a:pPr marL="742950" lvl="1" indent="-285750" algn="justLow">
              <a:buFont typeface="Arial" panose="020B0604020202020204" pitchFamily="34" charset="0"/>
              <a:buChar char="•"/>
            </a:pPr>
            <a:r>
              <a:rPr lang="en-US" b="1" dirty="0">
                <a:solidFill>
                  <a:srgbClr val="000000"/>
                </a:solidFill>
              </a:rPr>
              <a:t>Gap Identification in Space Science Research</a:t>
            </a:r>
            <a:r>
              <a:rPr lang="en-US" dirty="0">
                <a:solidFill>
                  <a:srgbClr val="000000"/>
                </a:solidFill>
              </a:rPr>
              <a:t>: While there were numerous papers discussing and comparing missing data handling methods in various fields, including healthcare, finance, and social sciences, I could not find any relevant studies specific to the field of space science. Identifying this gap in the literature is crucial as it presents an opportunity for us to contribute to the domain with our research and potentially adapt and evaluate existing methodologies from other fields to address the challenges unique to space science data.</a:t>
            </a:r>
          </a:p>
          <a:p>
            <a:pPr lvl="1" algn="justLow"/>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Hyperparameter Optimization Study</a:t>
            </a:r>
          </a:p>
          <a:p>
            <a:pPr algn="justLow"/>
            <a:r>
              <a:rPr lang="en-US" dirty="0">
                <a:solidFill>
                  <a:srgbClr val="000000"/>
                </a:solidFill>
              </a:rPr>
              <a:t>I am studying hyperparameter optimization techniques. I haven't finished it yet. These methods play a crucial role in fine-tuning machine learning models, and by enhancing our understanding of hyperparameter optimization, we can enhance the overall performance of our models.</a:t>
            </a:r>
          </a:p>
        </p:txBody>
      </p:sp>
    </p:spTree>
    <p:extLst>
      <p:ext uri="{BB962C8B-B14F-4D97-AF65-F5344CB8AC3E}">
        <p14:creationId xmlns:p14="http://schemas.microsoft.com/office/powerpoint/2010/main" val="3226302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Analyzing Missing Data Patterns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E1B149CA-B9BD-A841-8682-6782F7D0FCD6}"/>
              </a:ext>
            </a:extLst>
          </p:cNvPr>
          <p:cNvPicPr>
            <a:picLocks noChangeAspect="1"/>
          </p:cNvPicPr>
          <p:nvPr/>
        </p:nvPicPr>
        <p:blipFill>
          <a:blip r:embed="rId4"/>
          <a:stretch>
            <a:fillRect/>
          </a:stretch>
        </p:blipFill>
        <p:spPr>
          <a:xfrm>
            <a:off x="2590801" y="916943"/>
            <a:ext cx="9482532" cy="5825157"/>
          </a:xfrm>
          <a:prstGeom prst="rect">
            <a:avLst/>
          </a:prstGeom>
        </p:spPr>
      </p:pic>
    </p:spTree>
    <p:extLst>
      <p:ext uri="{BB962C8B-B14F-4D97-AF65-F5344CB8AC3E}">
        <p14:creationId xmlns:p14="http://schemas.microsoft.com/office/powerpoint/2010/main" val="3700436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FA7786E-01E2-573D-5DA2-FE80BF083033}"/>
              </a:ext>
            </a:extLst>
          </p:cNvPr>
          <p:cNvPicPr>
            <a:picLocks noChangeAspect="1"/>
          </p:cNvPicPr>
          <p:nvPr/>
        </p:nvPicPr>
        <p:blipFill>
          <a:blip r:embed="rId4"/>
          <a:stretch>
            <a:fillRect/>
          </a:stretch>
        </p:blipFill>
        <p:spPr>
          <a:xfrm>
            <a:off x="6962274" y="921869"/>
            <a:ext cx="5111058" cy="3080899"/>
          </a:xfrm>
          <a:prstGeom prst="rect">
            <a:avLst/>
          </a:prstGeom>
        </p:spPr>
      </p:pic>
      <p:sp>
        <p:nvSpPr>
          <p:cNvPr id="4" name="TextBox 3">
            <a:extLst>
              <a:ext uri="{FF2B5EF4-FFF2-40B4-BE49-F238E27FC236}">
                <a16:creationId xmlns:a16="http://schemas.microsoft.com/office/drawing/2014/main" id="{039F5A6D-BC38-DC9D-1A01-34EE05F3C028}"/>
              </a:ext>
            </a:extLst>
          </p:cNvPr>
          <p:cNvSpPr txBox="1"/>
          <p:nvPr/>
        </p:nvSpPr>
        <p:spPr>
          <a:xfrm>
            <a:off x="118666" y="921868"/>
            <a:ext cx="6787459" cy="5355312"/>
          </a:xfrm>
          <a:prstGeom prst="rect">
            <a:avLst/>
          </a:prstGeom>
          <a:noFill/>
        </p:spPr>
        <p:txBody>
          <a:bodyPr wrap="square" rtlCol="0">
            <a:spAutoFit/>
          </a:bodyPr>
          <a:lstStyle/>
          <a:p>
            <a:pPr marL="342900" indent="-342900" algn="justLow">
              <a:buFont typeface="Arial" panose="020B0604020202020204" pitchFamily="34" charset="0"/>
              <a:buChar char="•"/>
            </a:pPr>
            <a:r>
              <a:rPr lang="en-US" b="1" dirty="0">
                <a:solidFill>
                  <a:srgbClr val="0070C0"/>
                </a:solidFill>
              </a:rPr>
              <a:t>S</a:t>
            </a:r>
            <a:r>
              <a:rPr lang="en-US" dirty="0">
                <a:solidFill>
                  <a:srgbClr val="000000"/>
                </a:solidFill>
              </a:rPr>
              <a:t>ingular </a:t>
            </a:r>
            <a:r>
              <a:rPr lang="en-US" b="1" dirty="0">
                <a:solidFill>
                  <a:srgbClr val="0070C0"/>
                </a:solidFill>
              </a:rPr>
              <a:t>S</a:t>
            </a:r>
            <a:r>
              <a:rPr lang="en-US" dirty="0">
                <a:solidFill>
                  <a:srgbClr val="000000"/>
                </a:solidFill>
              </a:rPr>
              <a:t>pectrum </a:t>
            </a:r>
            <a:r>
              <a:rPr lang="en-US" b="1" dirty="0">
                <a:solidFill>
                  <a:srgbClr val="0070C0"/>
                </a:solidFill>
              </a:rPr>
              <a:t>A</a:t>
            </a:r>
            <a:r>
              <a:rPr lang="en-US" dirty="0">
                <a:solidFill>
                  <a:srgbClr val="000000"/>
                </a:solidFill>
              </a:rPr>
              <a:t>nalysis (</a:t>
            </a:r>
            <a:r>
              <a:rPr lang="en-US" b="1" dirty="0">
                <a:solidFill>
                  <a:srgbClr val="0070C0"/>
                </a:solidFill>
              </a:rPr>
              <a:t>SSA</a:t>
            </a:r>
            <a:r>
              <a:rPr lang="en-US" dirty="0">
                <a:solidFill>
                  <a:srgbClr val="000000"/>
                </a:solidFill>
              </a:rPr>
              <a:t>) is a method for filling in large gaps in the solar wind and IMF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works by reconstructing missing data using an iteratively inferred, smooth "signal" that captures coherent modes, while "noise" is discarded.</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infer smooth temporal modes of co-variability between the solar driver and the response from the existing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By combining SSA with geomagnetic indices that are time-continuous, we can fill in large gaps in the solar wind and IMF data.</a:t>
            </a:r>
          </a:p>
          <a:p>
            <a:pPr marL="342900" indent="-342900" algn="justLow">
              <a:buFont typeface="Arial" panose="020B0604020202020204" pitchFamily="34" charset="0"/>
              <a:buChar char="•"/>
            </a:pPr>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is a powerful tool for filling in gaps in data, but it is not perfect. The reconstructed data may not be as accurate as the original data, and there may be some errors.</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be used to fill in gaps in a variety of data types, not just solar wind and IMF data.</a:t>
            </a:r>
          </a:p>
        </p:txBody>
      </p:sp>
    </p:spTree>
    <p:extLst>
      <p:ext uri="{BB962C8B-B14F-4D97-AF65-F5344CB8AC3E}">
        <p14:creationId xmlns:p14="http://schemas.microsoft.com/office/powerpoint/2010/main" val="242933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9070FB2-BE05-B657-0375-413E2E189130}"/>
              </a:ext>
            </a:extLst>
          </p:cNvPr>
          <p:cNvPicPr>
            <a:picLocks noChangeAspect="1"/>
          </p:cNvPicPr>
          <p:nvPr/>
        </p:nvPicPr>
        <p:blipFill>
          <a:blip r:embed="rId4"/>
          <a:stretch>
            <a:fillRect/>
          </a:stretch>
        </p:blipFill>
        <p:spPr>
          <a:xfrm>
            <a:off x="5847347" y="1058064"/>
            <a:ext cx="6225985" cy="1953941"/>
          </a:xfrm>
          <a:prstGeom prst="rect">
            <a:avLst/>
          </a:prstGeom>
        </p:spPr>
      </p:pic>
      <p:sp>
        <p:nvSpPr>
          <p:cNvPr id="5" name="TextBox 4">
            <a:extLst>
              <a:ext uri="{FF2B5EF4-FFF2-40B4-BE49-F238E27FC236}">
                <a16:creationId xmlns:a16="http://schemas.microsoft.com/office/drawing/2014/main" id="{9F22E766-1E5E-EE30-9768-8839AAE1156C}"/>
              </a:ext>
            </a:extLst>
          </p:cNvPr>
          <p:cNvSpPr txBox="1"/>
          <p:nvPr/>
        </p:nvSpPr>
        <p:spPr>
          <a:xfrm>
            <a:off x="143332" y="3012005"/>
            <a:ext cx="11930000" cy="3631763"/>
          </a:xfrm>
          <a:prstGeom prst="rect">
            <a:avLst/>
          </a:prstGeom>
          <a:noFill/>
        </p:spPr>
        <p:txBody>
          <a:bodyPr wrap="square" rtlCol="0">
            <a:spAutoFit/>
          </a:bodyPr>
          <a:lstStyle/>
          <a:p>
            <a:r>
              <a:rPr lang="en-US" b="1" dirty="0">
                <a:solidFill>
                  <a:srgbClr val="000000"/>
                </a:solidFill>
              </a:rPr>
              <a:t>How does the IMV-RE algorithm work, and what makes it different from other imputation methods?</a:t>
            </a:r>
          </a:p>
          <a:p>
            <a:endParaRPr lang="en-US" sz="2000" dirty="0">
              <a:latin typeface="-apple-system"/>
            </a:endParaRPr>
          </a:p>
          <a:p>
            <a:pPr marL="285750" indent="-285750" algn="justLow">
              <a:buFont typeface="Arial" panose="020B0604020202020204" pitchFamily="34" charset="0"/>
              <a:buChar char="•"/>
            </a:pPr>
            <a:r>
              <a:rPr lang="en-US" sz="1600" dirty="0">
                <a:solidFill>
                  <a:srgbClr val="000000"/>
                </a:solidFill>
              </a:rPr>
              <a:t>The IMV-RE algorithm is a novel splitting-based data imputation algorithm that can predict missing values efficiently and accurately.</a:t>
            </a:r>
          </a:p>
          <a:p>
            <a:pPr marL="285750" indent="-285750" algn="justLow">
              <a:buFont typeface="Arial" panose="020B0604020202020204" pitchFamily="34" charset="0"/>
              <a:buChar char="•"/>
            </a:pPr>
            <a:r>
              <a:rPr lang="en-US" sz="1600" dirty="0">
                <a:solidFill>
                  <a:srgbClr val="000000"/>
                </a:solidFill>
              </a:rPr>
              <a:t>The algorithm first decides the upper limit for each feature within a cluster, which is further used for imputing the missing values so that the imputed values lie much nearer to the exact values.</a:t>
            </a:r>
          </a:p>
          <a:p>
            <a:pPr marL="285750" indent="-285750" algn="justLow">
              <a:buFont typeface="Arial" panose="020B0604020202020204" pitchFamily="34" charset="0"/>
              <a:buChar char="•"/>
            </a:pPr>
            <a:r>
              <a:rPr lang="en-US" sz="1600" dirty="0">
                <a:solidFill>
                  <a:srgbClr val="000000"/>
                </a:solidFill>
              </a:rPr>
              <a:t>Unlike other imputation techniques, the IMV-RE algorithm only searches within the class to calculate the centered value for the final imputation, which makes it more efficient for real-time problems.</a:t>
            </a:r>
          </a:p>
          <a:p>
            <a:pPr marL="285750" indent="-285750" algn="justLow">
              <a:buFont typeface="Arial" panose="020B0604020202020204" pitchFamily="34" charset="0"/>
              <a:buChar char="•"/>
            </a:pPr>
            <a:r>
              <a:rPr lang="en-US" sz="1600" dirty="0">
                <a:solidFill>
                  <a:srgbClr val="000000"/>
                </a:solidFill>
              </a:rPr>
              <a:t>The proposed IMV-RE algorithm successfully abstracts the dependency of the CCMVI technique on the complete samples within a class to estimate the missing values.</a:t>
            </a:r>
          </a:p>
          <a:p>
            <a:pPr marL="285750" indent="-285750" algn="justLow">
              <a:buFont typeface="Arial" panose="020B0604020202020204" pitchFamily="34" charset="0"/>
              <a:buChar char="•"/>
            </a:pPr>
            <a:r>
              <a:rPr lang="en-US" sz="1600" dirty="0">
                <a:solidFill>
                  <a:srgbClr val="000000"/>
                </a:solidFill>
              </a:rPr>
              <a:t>The experimentation on ten benchmark datasets indicates that the proposed IMV-RE algorithm outperforms the existing techniques in sensitivity to Accuracy, Root Mean Square Error (RMSE), and Coefficient of Determination (R2).</a:t>
            </a:r>
          </a:p>
          <a:p>
            <a:pPr marL="285750" indent="-285750" algn="justLow">
              <a:buFont typeface="Arial" panose="020B0604020202020204" pitchFamily="34" charset="0"/>
              <a:buChar char="•"/>
            </a:pPr>
            <a:r>
              <a:rPr lang="en-US" sz="1600" dirty="0">
                <a:solidFill>
                  <a:srgbClr val="000000"/>
                </a:solidFill>
              </a:rPr>
              <a:t>The IMV-RE algorithm is a robust statistical MVI technique that can handle missing values in a variety of data types.</a:t>
            </a:r>
          </a:p>
          <a:p>
            <a:pPr marL="285750" indent="-285750" algn="justLow">
              <a:buFont typeface="Arial" panose="020B0604020202020204" pitchFamily="34" charset="0"/>
              <a:buChar char="•"/>
            </a:pPr>
            <a:r>
              <a:rPr lang="en-US" sz="1600" dirty="0">
                <a:solidFill>
                  <a:srgbClr val="000000"/>
                </a:solidFill>
              </a:rPr>
              <a:t>The algorithm is efficient and can be used for real-time problems.</a:t>
            </a:r>
          </a:p>
          <a:p>
            <a:pPr marL="285750" indent="-285750" algn="justLow">
              <a:buFont typeface="Arial" panose="020B0604020202020204" pitchFamily="34" charset="0"/>
              <a:buChar char="•"/>
            </a:pPr>
            <a:r>
              <a:rPr lang="en-US" sz="1600" dirty="0">
                <a:solidFill>
                  <a:srgbClr val="000000"/>
                </a:solidFill>
              </a:rPr>
              <a:t>The IMV-RE algorithm has been shown to outperform other imputation techniques in terms of accuracy, RMSE, and R2.</a:t>
            </a:r>
          </a:p>
        </p:txBody>
      </p:sp>
      <p:sp>
        <p:nvSpPr>
          <p:cNvPr id="6" name="TextBox 5">
            <a:extLst>
              <a:ext uri="{FF2B5EF4-FFF2-40B4-BE49-F238E27FC236}">
                <a16:creationId xmlns:a16="http://schemas.microsoft.com/office/drawing/2014/main" id="{7D9E443E-1A56-EF72-F475-450AA371B665}"/>
              </a:ext>
            </a:extLst>
          </p:cNvPr>
          <p:cNvSpPr txBox="1"/>
          <p:nvPr/>
        </p:nvSpPr>
        <p:spPr>
          <a:xfrm>
            <a:off x="143332" y="921869"/>
            <a:ext cx="5704015" cy="1938992"/>
          </a:xfrm>
          <a:prstGeom prst="rect">
            <a:avLst/>
          </a:prstGeom>
          <a:noFill/>
        </p:spPr>
        <p:txBody>
          <a:bodyPr wrap="square" rtlCol="0">
            <a:spAutoFit/>
          </a:bodyPr>
          <a:lstStyle/>
          <a:p>
            <a:r>
              <a:rPr lang="en-US" sz="2400" b="1" dirty="0">
                <a:solidFill>
                  <a:srgbClr val="000000"/>
                </a:solidFill>
              </a:rPr>
              <a:t>This research paper proposes a novel splitting-based </a:t>
            </a:r>
            <a:r>
              <a:rPr lang="en-US" sz="2400" b="1" dirty="0">
                <a:solidFill>
                  <a:srgbClr val="0070C0"/>
                </a:solidFill>
              </a:rPr>
              <a:t>IMV</a:t>
            </a:r>
            <a:r>
              <a:rPr lang="en-US" sz="2400" b="1" dirty="0">
                <a:solidFill>
                  <a:srgbClr val="000000"/>
                </a:solidFill>
              </a:rPr>
              <a:t>-</a:t>
            </a:r>
            <a:r>
              <a:rPr lang="en-US" sz="2400" b="1" dirty="0">
                <a:solidFill>
                  <a:srgbClr val="0070C0"/>
                </a:solidFill>
              </a:rPr>
              <a:t>RE</a:t>
            </a:r>
            <a:r>
              <a:rPr lang="en-US" sz="2400" b="1" dirty="0">
                <a:solidFill>
                  <a:srgbClr val="000000"/>
                </a:solidFill>
              </a:rPr>
              <a:t> (</a:t>
            </a:r>
            <a:r>
              <a:rPr lang="en-US" sz="2400" b="1" dirty="0">
                <a:solidFill>
                  <a:srgbClr val="0070C0"/>
                </a:solidFill>
              </a:rPr>
              <a:t>I</a:t>
            </a:r>
            <a:r>
              <a:rPr lang="en-US" sz="2400" b="1" dirty="0">
                <a:solidFill>
                  <a:srgbClr val="000000"/>
                </a:solidFill>
              </a:rPr>
              <a:t>mputing the </a:t>
            </a:r>
            <a:r>
              <a:rPr lang="en-US" sz="2400" b="1" dirty="0">
                <a:solidFill>
                  <a:srgbClr val="0070C0"/>
                </a:solidFill>
              </a:rPr>
              <a:t>M</a:t>
            </a:r>
            <a:r>
              <a:rPr lang="en-US" sz="2400" b="1" dirty="0">
                <a:solidFill>
                  <a:srgbClr val="000000"/>
                </a:solidFill>
              </a:rPr>
              <a:t>issing </a:t>
            </a:r>
            <a:r>
              <a:rPr lang="en-US" sz="2400" b="1" dirty="0">
                <a:solidFill>
                  <a:srgbClr val="0070C0"/>
                </a:solidFill>
              </a:rPr>
              <a:t>V</a:t>
            </a:r>
            <a:r>
              <a:rPr lang="en-US" sz="2400" b="1" dirty="0">
                <a:solidFill>
                  <a:srgbClr val="000000"/>
                </a:solidFill>
              </a:rPr>
              <a:t>alues in </a:t>
            </a:r>
            <a:r>
              <a:rPr lang="en-US" sz="2400" b="1" dirty="0">
                <a:solidFill>
                  <a:srgbClr val="0070C0"/>
                </a:solidFill>
              </a:rPr>
              <a:t>R</a:t>
            </a:r>
            <a:r>
              <a:rPr lang="en-US" sz="2400" b="1" dirty="0">
                <a:solidFill>
                  <a:srgbClr val="000000"/>
                </a:solidFill>
              </a:rPr>
              <a:t>eal-Time </a:t>
            </a:r>
            <a:r>
              <a:rPr lang="en-US" sz="2400" b="1" dirty="0">
                <a:solidFill>
                  <a:srgbClr val="0070C0"/>
                </a:solidFill>
              </a:rPr>
              <a:t>E</a:t>
            </a:r>
            <a:r>
              <a:rPr lang="en-US" sz="2400" b="1" dirty="0">
                <a:solidFill>
                  <a:srgbClr val="000000"/>
                </a:solidFill>
              </a:rPr>
              <a:t>nvironment) algorithm to impute different missing values within a dataset. </a:t>
            </a:r>
          </a:p>
        </p:txBody>
      </p:sp>
    </p:spTree>
    <p:extLst>
      <p:ext uri="{BB962C8B-B14F-4D97-AF65-F5344CB8AC3E}">
        <p14:creationId xmlns:p14="http://schemas.microsoft.com/office/powerpoint/2010/main" val="60366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12</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08/10/2023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12891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E05D7594-39A1-74C3-8037-DDE7C2A6FBA6}"/>
              </a:ext>
            </a:extLst>
          </p:cNvPr>
          <p:cNvPicPr>
            <a:picLocks noChangeAspect="1"/>
          </p:cNvPicPr>
          <p:nvPr/>
        </p:nvPicPr>
        <p:blipFill>
          <a:blip r:embed="rId4"/>
          <a:stretch>
            <a:fillRect/>
          </a:stretch>
        </p:blipFill>
        <p:spPr>
          <a:xfrm>
            <a:off x="8225205" y="921869"/>
            <a:ext cx="3966795" cy="3112720"/>
          </a:xfrm>
          <a:prstGeom prst="rect">
            <a:avLst/>
          </a:prstGeom>
        </p:spPr>
      </p:pic>
      <p:sp>
        <p:nvSpPr>
          <p:cNvPr id="2" name="TextBox 1">
            <a:extLst>
              <a:ext uri="{FF2B5EF4-FFF2-40B4-BE49-F238E27FC236}">
                <a16:creationId xmlns:a16="http://schemas.microsoft.com/office/drawing/2014/main" id="{1E7035E6-570E-2EE3-FF37-2E10737058BC}"/>
              </a:ext>
            </a:extLst>
          </p:cNvPr>
          <p:cNvSpPr txBox="1"/>
          <p:nvPr/>
        </p:nvSpPr>
        <p:spPr>
          <a:xfrm>
            <a:off x="143332" y="873737"/>
            <a:ext cx="8301790" cy="3970318"/>
          </a:xfrm>
          <a:prstGeom prst="rect">
            <a:avLst/>
          </a:prstGeom>
          <a:noFill/>
        </p:spPr>
        <p:txBody>
          <a:bodyPr wrap="square" rtlCol="0">
            <a:spAutoFit/>
          </a:bodyPr>
          <a:lstStyle/>
          <a:p>
            <a:r>
              <a:rPr lang="en-US" altLang="en-US" sz="1400" dirty="0">
                <a:solidFill>
                  <a:srgbClr val="000000"/>
                </a:solidFill>
                <a:latin typeface="Söhne"/>
              </a:rPr>
              <a:t>T</a:t>
            </a:r>
            <a:r>
              <a:rPr kumimoji="0" lang="en-US" altLang="en-US" sz="1400" b="0" i="0" u="none" strike="noStrike" cap="none" normalizeH="0" baseline="0" dirty="0">
                <a:ln>
                  <a:noFill/>
                </a:ln>
                <a:solidFill>
                  <a:srgbClr val="000000"/>
                </a:solidFill>
                <a:effectLst/>
                <a:latin typeface="Söhne"/>
              </a:rPr>
              <a:t>he authors dissect the pros and cons of various methods to handle these missing values, ultimately recommending estimation techniques as the optimal solution for time series data.</a:t>
            </a:r>
          </a:p>
          <a:p>
            <a:endParaRPr lang="en-US" sz="1400" dirty="0"/>
          </a:p>
          <a:p>
            <a:pPr marL="285750" indent="-285750">
              <a:buFont typeface="Wingdings" panose="05000000000000000000" pitchFamily="2" charset="2"/>
              <a:buChar char="ü"/>
            </a:pPr>
            <a:r>
              <a:rPr lang="en-US" sz="1400" b="1" dirty="0"/>
              <a:t>Conventional Methods</a:t>
            </a:r>
            <a:r>
              <a:rPr lang="en-US" sz="1400" dirty="0"/>
              <a:t>: (Mean and Mode </a:t>
            </a:r>
            <a:r>
              <a:rPr kumimoji="0" lang="en-US" altLang="en-US" sz="1400" b="0" i="0" u="none" strike="noStrike" cap="none" normalizeH="0" baseline="0" dirty="0">
                <a:ln>
                  <a:noFill/>
                </a:ln>
                <a:solidFill>
                  <a:srgbClr val="000000"/>
                </a:solidFill>
                <a:effectLst/>
                <a:latin typeface="Söhne"/>
              </a:rPr>
              <a:t>imputation, and deletion</a:t>
            </a:r>
            <a:r>
              <a:rPr lang="en-US" sz="1400" dirty="0"/>
              <a:t>)</a:t>
            </a:r>
          </a:p>
          <a:p>
            <a:pPr marL="742950" lvl="1" indent="-285750">
              <a:buFont typeface="Arial" panose="020B0604020202020204" pitchFamily="34" charset="0"/>
              <a:buChar char="•"/>
            </a:pPr>
            <a:r>
              <a:rPr lang="en-US" sz="1400" dirty="0"/>
              <a:t>Advantages:</a:t>
            </a:r>
          </a:p>
          <a:p>
            <a:pPr marL="1200150" lvl="2" indent="-285750">
              <a:buFont typeface="Courier New" panose="02070309020205020404" pitchFamily="49" charset="0"/>
              <a:buChar char="o"/>
            </a:pPr>
            <a:r>
              <a:rPr lang="en-US" sz="1400" b="1" dirty="0"/>
              <a:t>Simplicity</a:t>
            </a:r>
            <a:r>
              <a:rPr lang="en-US" sz="1400" dirty="0"/>
              <a:t>: They are easy to understand and implement.</a:t>
            </a:r>
          </a:p>
          <a:p>
            <a:pPr marL="1200150" lvl="2" indent="-285750">
              <a:buFont typeface="Courier New" panose="02070309020205020404" pitchFamily="49" charset="0"/>
              <a:buChar char="o"/>
            </a:pPr>
            <a:r>
              <a:rPr lang="en-US" sz="1400" b="1" dirty="0"/>
              <a:t>Generalizability</a:t>
            </a:r>
            <a:r>
              <a:rPr lang="en-US" sz="1400" dirty="0"/>
              <a:t>: Can be applied to a variety of datasets, not just time series data.</a:t>
            </a:r>
          </a:p>
          <a:p>
            <a:pPr marL="1200150" lvl="2" indent="-285750">
              <a:buFont typeface="Courier New" panose="02070309020205020404" pitchFamily="49" charset="0"/>
              <a:buChar char="o"/>
            </a:pPr>
            <a:r>
              <a:rPr lang="en-US" sz="1400" b="1" dirty="0"/>
              <a:t>Effectiveness for Low Missingness</a:t>
            </a:r>
            <a:r>
              <a:rPr lang="en-US" sz="1400" dirty="0"/>
              <a:t>: These methods can yield satisfactory results when the percentage of missing data is low.</a:t>
            </a:r>
          </a:p>
          <a:p>
            <a:pPr lvl="2"/>
            <a:endParaRPr lang="en-US" sz="1400" dirty="0"/>
          </a:p>
          <a:p>
            <a:pPr marL="742950" lvl="1" indent="-285750">
              <a:buFont typeface="Arial" panose="020B0604020202020204" pitchFamily="34" charset="0"/>
              <a:buChar char="•"/>
            </a:pPr>
            <a:r>
              <a:rPr lang="en-US" sz="1400" dirty="0"/>
              <a:t>Disadvantages:</a:t>
            </a:r>
          </a:p>
          <a:p>
            <a:pPr marL="1200150" lvl="2" indent="-285750">
              <a:buFont typeface="Courier New" panose="02070309020205020404" pitchFamily="49" charset="0"/>
              <a:buChar char="o"/>
            </a:pPr>
            <a:r>
              <a:rPr lang="en-US" sz="1400" b="1" dirty="0"/>
              <a:t>Limited Effectiveness</a:t>
            </a:r>
            <a:r>
              <a:rPr lang="en-US" sz="1400" dirty="0"/>
              <a:t>: Their effectiveness wanes when there's a high percentage of missing data.</a:t>
            </a:r>
          </a:p>
          <a:p>
            <a:pPr marL="1200150" lvl="2" indent="-285750">
              <a:buFont typeface="Courier New" panose="02070309020205020404" pitchFamily="49" charset="0"/>
              <a:buChar char="o"/>
            </a:pPr>
            <a:r>
              <a:rPr lang="en-US" sz="1400" b="1" dirty="0"/>
              <a:t>Bias</a:t>
            </a:r>
            <a:r>
              <a:rPr lang="en-US" sz="1400" dirty="0"/>
              <a:t>: They can produce biased results, especially if the missingness is systematic or related to any inherent property of the data.</a:t>
            </a:r>
          </a:p>
          <a:p>
            <a:pPr marL="1200150" lvl="2" indent="-285750">
              <a:buFont typeface="Courier New" panose="02070309020205020404" pitchFamily="49" charset="0"/>
              <a:buChar char="o"/>
            </a:pPr>
            <a:r>
              <a:rPr lang="en-US" sz="1400" b="1" dirty="0"/>
              <a:t>Loss of Data</a:t>
            </a:r>
            <a:r>
              <a:rPr lang="en-US" sz="1400" dirty="0"/>
              <a:t>: Methods like deletion result in a loss of data, leading to reduced efficiency.</a:t>
            </a:r>
          </a:p>
          <a:p>
            <a:pPr marL="1200150" lvl="2" indent="-285750">
              <a:buFont typeface="Courier New" panose="02070309020205020404" pitchFamily="49" charset="0"/>
              <a:buChar char="o"/>
            </a:pPr>
            <a:r>
              <a:rPr lang="en-US" sz="1400" b="1" dirty="0"/>
              <a:t>Skewed Estimation</a:t>
            </a:r>
            <a:r>
              <a:rPr lang="en-US" sz="1400" dirty="0"/>
              <a:t>: The resultant dataset after handling missing values can lead to misleading and biased analyses.</a:t>
            </a:r>
          </a:p>
        </p:txBody>
      </p:sp>
      <p:sp>
        <p:nvSpPr>
          <p:cNvPr id="3" name="TextBox 2">
            <a:extLst>
              <a:ext uri="{FF2B5EF4-FFF2-40B4-BE49-F238E27FC236}">
                <a16:creationId xmlns:a16="http://schemas.microsoft.com/office/drawing/2014/main" id="{1A6F1A4F-1E29-8C62-050B-330E18ABB265}"/>
              </a:ext>
            </a:extLst>
          </p:cNvPr>
          <p:cNvSpPr txBox="1"/>
          <p:nvPr/>
        </p:nvSpPr>
        <p:spPr>
          <a:xfrm>
            <a:off x="151354" y="4881765"/>
            <a:ext cx="11921978" cy="1600438"/>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t>Estimation Methods</a:t>
            </a:r>
            <a:r>
              <a:rPr lang="en-US" sz="1400" dirty="0"/>
              <a:t>:</a:t>
            </a:r>
          </a:p>
          <a:p>
            <a:r>
              <a:rPr lang="en-US" sz="1400" b="0" i="0" dirty="0">
                <a:effectLst/>
                <a:latin typeface="-apple-system"/>
              </a:rPr>
              <a:t>	1. Autoregressive-model-based missing values estimation method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2. Optimized fuzzy c-means with support vector regression and genetic algorithm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3. Fuzzy-rough methods </a:t>
            </a:r>
            <a:r>
              <a:rPr lang="en-US" sz="1400" b="0" i="0" dirty="0">
                <a:solidFill>
                  <a:srgbClr val="FFFFFF"/>
                </a:solidFill>
                <a:effectLst/>
                <a:latin typeface="-apple-system"/>
              </a:rPr>
              <a:t>2</a:t>
            </a:r>
            <a:r>
              <a:rPr lang="en-US" sz="1400" b="0" i="0" dirty="0">
                <a:effectLst/>
                <a:latin typeface="-apple-system"/>
              </a:rPr>
              <a:t> </a:t>
            </a:r>
          </a:p>
          <a:p>
            <a:r>
              <a:rPr lang="en-US" sz="1400" dirty="0">
                <a:latin typeface="-apple-system"/>
              </a:rPr>
              <a:t>	</a:t>
            </a:r>
            <a:r>
              <a:rPr lang="en-US" sz="1400" b="0" i="0" dirty="0">
                <a:effectLst/>
                <a:latin typeface="-apple-system"/>
              </a:rPr>
              <a:t>4. Regression analysis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5. Support vector regression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6. Genetic algorithms </a:t>
            </a:r>
            <a:r>
              <a:rPr lang="en-US" sz="1400" b="0" i="0" dirty="0">
                <a:solidFill>
                  <a:srgbClr val="FFFFFF"/>
                </a:solidFill>
                <a:effectLst/>
                <a:latin typeface="-apple-system"/>
              </a:rPr>
              <a:t>5</a:t>
            </a:r>
            <a:endParaRPr lang="en-US" sz="1400" dirty="0"/>
          </a:p>
        </p:txBody>
      </p:sp>
    </p:spTree>
    <p:extLst>
      <p:ext uri="{BB962C8B-B14F-4D97-AF65-F5344CB8AC3E}">
        <p14:creationId xmlns:p14="http://schemas.microsoft.com/office/powerpoint/2010/main" val="244362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1E7035E6-570E-2EE3-FF37-2E10737058BC}"/>
              </a:ext>
            </a:extLst>
          </p:cNvPr>
          <p:cNvSpPr txBox="1"/>
          <p:nvPr/>
        </p:nvSpPr>
        <p:spPr>
          <a:xfrm>
            <a:off x="143332" y="921869"/>
            <a:ext cx="7924800" cy="4616648"/>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t>Advantages:</a:t>
            </a:r>
          </a:p>
          <a:p>
            <a:pPr marL="1200150" lvl="2" indent="-285750">
              <a:buFont typeface="Courier New" panose="02070309020205020404" pitchFamily="49" charset="0"/>
              <a:buChar char="o"/>
            </a:pPr>
            <a:r>
              <a:rPr lang="en-US" sz="1400" b="1" dirty="0"/>
              <a:t>Bias Reduction</a:t>
            </a:r>
            <a:r>
              <a:rPr lang="en-US" sz="1400" dirty="0"/>
              <a:t>: They are designed to minimize biases introduced by conventional methods.</a:t>
            </a:r>
          </a:p>
          <a:p>
            <a:pPr marL="1200150" lvl="2" indent="-285750">
              <a:buFont typeface="Courier New" panose="02070309020205020404" pitchFamily="49" charset="0"/>
              <a:buChar char="o"/>
            </a:pPr>
            <a:r>
              <a:rPr lang="en-US" sz="1400" b="1" dirty="0"/>
              <a:t>Accuracy</a:t>
            </a:r>
            <a:r>
              <a:rPr lang="en-US" sz="1400" dirty="0"/>
              <a:t>: Can provide more precise estimates for missing values.</a:t>
            </a:r>
          </a:p>
          <a:p>
            <a:pPr marL="1200150" lvl="2" indent="-285750">
              <a:buFont typeface="Courier New" panose="02070309020205020404" pitchFamily="49" charset="0"/>
              <a:buChar char="o"/>
            </a:pPr>
            <a:r>
              <a:rPr lang="en-US" sz="1400" b="1" dirty="0"/>
              <a:t>Flexibility</a:t>
            </a:r>
            <a:r>
              <a:rPr lang="en-US" sz="1400" dirty="0"/>
              <a:t>: Methods such as genetic algorithms and fuzzy c-means can be tailored according to user needs.</a:t>
            </a:r>
          </a:p>
          <a:p>
            <a:pPr marL="1200150" lvl="2" indent="-285750">
              <a:buFont typeface="Courier New" panose="02070309020205020404" pitchFamily="49" charset="0"/>
              <a:buChar char="o"/>
            </a:pPr>
            <a:r>
              <a:rPr lang="en-US" sz="1400" b="1" dirty="0"/>
              <a:t>Complementary Use</a:t>
            </a:r>
            <a:r>
              <a:rPr lang="en-US" sz="1400" dirty="0"/>
              <a:t>: Can be combined with other methods to enhance accuracy.</a:t>
            </a:r>
          </a:p>
          <a:p>
            <a:pPr marL="1200150" lvl="2" indent="-285750">
              <a:buFont typeface="Courier New" panose="02070309020205020404" pitchFamily="49" charset="0"/>
              <a:buChar char="o"/>
            </a:pPr>
            <a:r>
              <a:rPr lang="en-US" sz="1400" b="1" dirty="0"/>
              <a:t>Handling Large Missing Data</a:t>
            </a:r>
            <a:r>
              <a:rPr lang="en-US" sz="1400" dirty="0"/>
              <a:t>: They are especially suited for datasets with a significant amount of missing values or non-ignorable missing data.</a:t>
            </a:r>
          </a:p>
          <a:p>
            <a:pPr marL="1200150" lvl="2" indent="-285750">
              <a:buFont typeface="Courier New" panose="02070309020205020404" pitchFamily="49" charset="0"/>
              <a:buChar char="o"/>
            </a:pPr>
            <a:r>
              <a:rPr lang="en-US" sz="1400" b="1" dirty="0"/>
              <a:t>Specialization for Time Series</a:t>
            </a:r>
            <a:r>
              <a:rPr lang="en-US" sz="1400" dirty="0"/>
              <a:t>: Many estimation techniques are specifically designed to consider the temporal relationships in time series data.</a:t>
            </a:r>
          </a:p>
          <a:p>
            <a:pPr lvl="2"/>
            <a:endParaRPr lang="en-US" sz="1400" dirty="0"/>
          </a:p>
          <a:p>
            <a:pPr marL="742950" lvl="1" indent="-285750">
              <a:buFont typeface="Arial" panose="020B0604020202020204" pitchFamily="34" charset="0"/>
              <a:buChar char="•"/>
            </a:pPr>
            <a:r>
              <a:rPr lang="en-US" sz="1400" dirty="0"/>
              <a:t>Disadvantages:</a:t>
            </a:r>
          </a:p>
          <a:p>
            <a:pPr marL="1200150" lvl="2" indent="-285750">
              <a:buFont typeface="Courier New" panose="02070309020205020404" pitchFamily="49" charset="0"/>
              <a:buChar char="o"/>
            </a:pPr>
            <a:r>
              <a:rPr lang="en-US" sz="1400" b="1" dirty="0"/>
              <a:t>Potential for Bias</a:t>
            </a:r>
            <a:r>
              <a:rPr lang="en-US" sz="1400" dirty="0"/>
              <a:t>: While they reduce bias compared to conventional methods, they aren't entirely free from introducing their own biases.</a:t>
            </a:r>
          </a:p>
          <a:p>
            <a:pPr marL="1200150" lvl="2" indent="-285750">
              <a:buFont typeface="Courier New" panose="02070309020205020404" pitchFamily="49" charset="0"/>
              <a:buChar char="o"/>
            </a:pPr>
            <a:r>
              <a:rPr lang="en-US" sz="1400" b="1" dirty="0"/>
              <a:t>Computational Intensity</a:t>
            </a:r>
            <a:r>
              <a:rPr lang="en-US" sz="1400" dirty="0"/>
              <a:t>: Some methods can be computationally intensive, requiring more time and computational resources.</a:t>
            </a:r>
          </a:p>
          <a:p>
            <a:pPr marL="1200150" lvl="2" indent="-285750">
              <a:buFont typeface="Courier New" panose="02070309020205020404" pitchFamily="49" charset="0"/>
              <a:buChar char="o"/>
            </a:pPr>
            <a:r>
              <a:rPr lang="en-US" sz="1400" b="1" dirty="0"/>
              <a:t>Variable Performance</a:t>
            </a:r>
            <a:r>
              <a:rPr lang="en-US" sz="1400" dirty="0"/>
              <a:t>: The effectiveness of a method can vary depending on the specific characteristics of the dataset.</a:t>
            </a:r>
          </a:p>
          <a:p>
            <a:pPr marL="1200150" lvl="2" indent="-285750">
              <a:buFont typeface="Courier New" panose="02070309020205020404" pitchFamily="49" charset="0"/>
              <a:buChar char="o"/>
            </a:pPr>
            <a:r>
              <a:rPr lang="en-US" sz="1400" b="1" dirty="0"/>
              <a:t>Complex Implementation</a:t>
            </a:r>
            <a:r>
              <a:rPr lang="en-US" sz="1400" dirty="0"/>
              <a:t>: Some techniques require a deep understanding of the underlying algorithms, making them challenging for the average user.</a:t>
            </a:r>
          </a:p>
        </p:txBody>
      </p:sp>
      <p:pic>
        <p:nvPicPr>
          <p:cNvPr id="3" name="Picture 2">
            <a:extLst>
              <a:ext uri="{FF2B5EF4-FFF2-40B4-BE49-F238E27FC236}">
                <a16:creationId xmlns:a16="http://schemas.microsoft.com/office/drawing/2014/main" id="{EF011AE3-74EC-9A7A-0235-E9C1CAADFC50}"/>
              </a:ext>
            </a:extLst>
          </p:cNvPr>
          <p:cNvPicPr>
            <a:picLocks noChangeAspect="1"/>
          </p:cNvPicPr>
          <p:nvPr/>
        </p:nvPicPr>
        <p:blipFill>
          <a:blip r:embed="rId4"/>
          <a:stretch>
            <a:fillRect/>
          </a:stretch>
        </p:blipFill>
        <p:spPr>
          <a:xfrm>
            <a:off x="8225205" y="921869"/>
            <a:ext cx="3966795" cy="3112720"/>
          </a:xfrm>
          <a:prstGeom prst="rect">
            <a:avLst/>
          </a:prstGeom>
        </p:spPr>
      </p:pic>
      <p:sp>
        <p:nvSpPr>
          <p:cNvPr id="4" name="TextBox 3">
            <a:extLst>
              <a:ext uri="{FF2B5EF4-FFF2-40B4-BE49-F238E27FC236}">
                <a16:creationId xmlns:a16="http://schemas.microsoft.com/office/drawing/2014/main" id="{16D35B85-EFDE-97F1-7AB3-14438696B488}"/>
              </a:ext>
            </a:extLst>
          </p:cNvPr>
          <p:cNvSpPr txBox="1"/>
          <p:nvPr/>
        </p:nvSpPr>
        <p:spPr>
          <a:xfrm>
            <a:off x="143331" y="5562580"/>
            <a:ext cx="11929999" cy="954107"/>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t>Conclusion</a:t>
            </a:r>
            <a:r>
              <a:rPr lang="en-US" sz="1400" dirty="0"/>
              <a:t>:</a:t>
            </a:r>
          </a:p>
          <a:p>
            <a:pPr marL="742950" lvl="1" indent="-285750">
              <a:buFont typeface="Wingdings" panose="05000000000000000000" pitchFamily="2" charset="2"/>
              <a:buChar char="Ø"/>
            </a:pPr>
            <a:r>
              <a:rPr lang="en-US" sz="1400" dirty="0"/>
              <a:t>Handling missing values is a critical step in data preprocessing, especially in time series data.</a:t>
            </a:r>
          </a:p>
          <a:p>
            <a:pPr marL="742950" lvl="1" indent="-285750">
              <a:buFont typeface="Wingdings" panose="05000000000000000000" pitchFamily="2" charset="2"/>
              <a:buChar char="Ø"/>
            </a:pPr>
            <a:r>
              <a:rPr lang="en-US" sz="1400" dirty="0"/>
              <a:t>Conventional methods, can be simple but may not be ideal for datasets with a large number of missing values or non-random missingness.</a:t>
            </a:r>
          </a:p>
          <a:p>
            <a:pPr marL="742950" lvl="1" indent="-285750">
              <a:buFont typeface="Wingdings" panose="05000000000000000000" pitchFamily="2" charset="2"/>
              <a:buChar char="Ø"/>
            </a:pPr>
            <a:r>
              <a:rPr lang="en-US" sz="1400" dirty="0"/>
              <a:t>Estimation techniques, offer a more robust and flexible approach to dealing with missing data in such scenarios.</a:t>
            </a:r>
            <a:endParaRPr lang="en-US" dirty="0"/>
          </a:p>
        </p:txBody>
      </p:sp>
    </p:spTree>
    <p:extLst>
      <p:ext uri="{BB962C8B-B14F-4D97-AF65-F5344CB8AC3E}">
        <p14:creationId xmlns:p14="http://schemas.microsoft.com/office/powerpoint/2010/main" val="4137982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A32A3D62-1C70-CC0D-108F-1CE0F347F036}"/>
              </a:ext>
            </a:extLst>
          </p:cNvPr>
          <p:cNvPicPr>
            <a:picLocks noChangeAspect="1"/>
          </p:cNvPicPr>
          <p:nvPr/>
        </p:nvPicPr>
        <p:blipFill>
          <a:blip r:embed="rId4"/>
          <a:stretch>
            <a:fillRect/>
          </a:stretch>
        </p:blipFill>
        <p:spPr>
          <a:xfrm>
            <a:off x="6482410" y="921869"/>
            <a:ext cx="5590922" cy="3922848"/>
          </a:xfrm>
          <a:prstGeom prst="rect">
            <a:avLst/>
          </a:prstGeom>
        </p:spPr>
      </p:pic>
      <p:sp>
        <p:nvSpPr>
          <p:cNvPr id="5" name="TextBox 4">
            <a:extLst>
              <a:ext uri="{FF2B5EF4-FFF2-40B4-BE49-F238E27FC236}">
                <a16:creationId xmlns:a16="http://schemas.microsoft.com/office/drawing/2014/main" id="{52C26A24-74F8-91D4-869E-BCEBB05F6C52}"/>
              </a:ext>
            </a:extLst>
          </p:cNvPr>
          <p:cNvSpPr txBox="1"/>
          <p:nvPr/>
        </p:nvSpPr>
        <p:spPr>
          <a:xfrm>
            <a:off x="151354" y="820175"/>
            <a:ext cx="6401845" cy="6186309"/>
          </a:xfrm>
          <a:prstGeom prst="rect">
            <a:avLst/>
          </a:prstGeom>
          <a:noFill/>
        </p:spPr>
        <p:txBody>
          <a:bodyPr wrap="square" rtlCol="0">
            <a:spAutoFit/>
          </a:bodyPr>
          <a:lstStyle/>
          <a:p>
            <a:pPr algn="l"/>
            <a:r>
              <a:rPr lang="en-US" b="0" i="0" dirty="0">
                <a:solidFill>
                  <a:srgbClr val="374151"/>
                </a:solidFill>
                <a:effectLst/>
              </a:rPr>
              <a:t>The authors compare five methods evaluated are: </a:t>
            </a:r>
          </a:p>
          <a:p>
            <a:pPr marL="742950" lvl="1" indent="-285750">
              <a:buFont typeface="Arial" panose="020B0604020202020204" pitchFamily="34" charset="0"/>
              <a:buChar char="•"/>
            </a:pPr>
            <a:r>
              <a:rPr lang="en-US" sz="1600" b="0" i="0" dirty="0">
                <a:solidFill>
                  <a:srgbClr val="374151"/>
                </a:solidFill>
                <a:effectLst/>
              </a:rPr>
              <a:t>listwise deletion</a:t>
            </a:r>
          </a:p>
          <a:p>
            <a:pPr marL="742950" lvl="1" indent="-285750">
              <a:buFont typeface="Arial" panose="020B0604020202020204" pitchFamily="34" charset="0"/>
              <a:buChar char="•"/>
            </a:pPr>
            <a:r>
              <a:rPr lang="en-US" sz="1600" b="0" i="0" dirty="0">
                <a:solidFill>
                  <a:srgbClr val="374151"/>
                </a:solidFill>
                <a:effectLst/>
              </a:rPr>
              <a:t>mean substitution</a:t>
            </a:r>
          </a:p>
          <a:p>
            <a:pPr marL="742950" lvl="1" indent="-285750">
              <a:buFont typeface="Arial" panose="020B0604020202020204" pitchFamily="34" charset="0"/>
              <a:buChar char="•"/>
            </a:pPr>
            <a:r>
              <a:rPr lang="en-US" sz="1600" b="0" i="0" dirty="0">
                <a:solidFill>
                  <a:srgbClr val="374151"/>
                </a:solidFill>
                <a:effectLst/>
              </a:rPr>
              <a:t>regression imputation </a:t>
            </a:r>
          </a:p>
          <a:p>
            <a:pPr marL="742950" lvl="1" indent="-285750">
              <a:buFont typeface="Arial" panose="020B0604020202020204" pitchFamily="34" charset="0"/>
              <a:buChar char="•"/>
            </a:pPr>
            <a:r>
              <a:rPr lang="en-US" sz="1600" b="0" i="0" dirty="0">
                <a:solidFill>
                  <a:srgbClr val="374151"/>
                </a:solidFill>
                <a:effectLst/>
              </a:rPr>
              <a:t>stochastic regression imputation </a:t>
            </a:r>
          </a:p>
          <a:p>
            <a:pPr marL="742950" lvl="1" indent="-285750">
              <a:buFont typeface="Arial" panose="020B0604020202020204" pitchFamily="34" charset="0"/>
              <a:buChar char="•"/>
            </a:pPr>
            <a:r>
              <a:rPr lang="en-US" sz="1600" b="0" i="0" dirty="0">
                <a:solidFill>
                  <a:srgbClr val="374151"/>
                </a:solidFill>
                <a:effectLst/>
              </a:rPr>
              <a:t>multiple imputations </a:t>
            </a:r>
          </a:p>
          <a:p>
            <a:pPr algn="l"/>
            <a:endParaRPr lang="fa-IR" b="1" i="0" dirty="0">
              <a:solidFill>
                <a:srgbClr val="374151"/>
              </a:solidFill>
              <a:effectLst/>
            </a:endParaRPr>
          </a:p>
          <a:p>
            <a:pPr algn="l"/>
            <a:r>
              <a:rPr lang="en-US" b="1" i="0" dirty="0">
                <a:solidFill>
                  <a:srgbClr val="374151"/>
                </a:solidFill>
                <a:effectLst/>
              </a:rPr>
              <a:t>Conclusion</a:t>
            </a:r>
            <a:r>
              <a:rPr lang="en-US" b="0" i="0" dirty="0">
                <a:solidFill>
                  <a:srgbClr val="374151"/>
                </a:solidFill>
                <a:effectLst/>
              </a:rPr>
              <a:t>:</a:t>
            </a:r>
          </a:p>
          <a:p>
            <a:pPr marL="742950" lvl="1" indent="-285750">
              <a:buFont typeface="Arial" panose="020B0604020202020204" pitchFamily="34" charset="0"/>
              <a:buChar char="•"/>
            </a:pPr>
            <a:r>
              <a:rPr lang="en-US" dirty="0">
                <a:solidFill>
                  <a:srgbClr val="374151"/>
                </a:solidFill>
              </a:rPr>
              <a:t>Multiple imputation is an effective tool for addressing missing data in logistic regression analyses.</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can be used to handle both MCAR and MAR data types.</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Listwise deletion is not biased for MCAR data, but it can be biased for MAR data.</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is generally preferred over listwise deletion for MAR data.</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is especially recommended when dealing with up to 20% missing data.</a:t>
            </a:r>
          </a:p>
        </p:txBody>
      </p:sp>
    </p:spTree>
    <p:extLst>
      <p:ext uri="{BB962C8B-B14F-4D97-AF65-F5344CB8AC3E}">
        <p14:creationId xmlns:p14="http://schemas.microsoft.com/office/powerpoint/2010/main" val="1931970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sym typeface="Lobster"/>
              </a:rPr>
              <a:t>Code </a:t>
            </a:r>
            <a:r>
              <a:rPr lang="en-US" sz="2800" b="1" dirty="0">
                <a:solidFill>
                  <a:srgbClr val="D313AA"/>
                </a:solidFill>
                <a:latin typeface="Times New Roman"/>
                <a:cs typeface="Times New Roman"/>
              </a:rPr>
              <a:t>Development </a:t>
            </a:r>
            <a:r>
              <a:rPr lang="en-US" sz="2800" b="1" dirty="0">
                <a:solidFill>
                  <a:srgbClr val="000000"/>
                </a:solidFill>
              </a:rPr>
              <a:t>| </a:t>
            </a:r>
            <a:r>
              <a:rPr lang="en-US" sz="2800" b="1" dirty="0">
                <a:solidFill>
                  <a:srgbClr val="2626FA"/>
                </a:solidFill>
                <a:latin typeface="Times New Roman"/>
                <a:cs typeface="Times New Roman"/>
              </a:rPr>
              <a:t>Readability</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6C3FA1D-9DD1-36EC-7E3F-1C8F86666A77}"/>
              </a:ext>
            </a:extLst>
          </p:cNvPr>
          <p:cNvSpPr txBox="1"/>
          <p:nvPr/>
        </p:nvSpPr>
        <p:spPr>
          <a:xfrm>
            <a:off x="151354" y="871602"/>
            <a:ext cx="11921978"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Enhanced Code Readability and Transparency</a:t>
            </a:r>
            <a:r>
              <a:rPr lang="en-US" dirty="0"/>
              <a:t>:</a:t>
            </a:r>
          </a:p>
          <a:p>
            <a:pPr marL="742950" lvl="1" indent="-285750">
              <a:buFont typeface="Wingdings" panose="05000000000000000000" pitchFamily="2" charset="2"/>
              <a:buChar char="§"/>
            </a:pPr>
            <a:r>
              <a:rPr lang="en-US" dirty="0"/>
              <a:t>Adding informative comments and explanations.</a:t>
            </a:r>
          </a:p>
          <a:p>
            <a:pPr algn="l"/>
            <a:endParaRPr lang="en-US" dirty="0">
              <a:solidFill>
                <a:srgbClr val="1F1F1F"/>
              </a:solidFill>
            </a:endParaRPr>
          </a:p>
          <a:p>
            <a:pPr marL="742950" lvl="1" indent="-285750">
              <a:buFont typeface="Wingdings" panose="05000000000000000000" pitchFamily="2" charset="2"/>
              <a:buChar char="§"/>
            </a:pPr>
            <a:r>
              <a:rPr lang="en-US" dirty="0">
                <a:solidFill>
                  <a:srgbClr val="1F1F1F"/>
                </a:solidFill>
              </a:rPr>
              <a:t>A</a:t>
            </a:r>
            <a:r>
              <a:rPr lang="en-US" b="0" i="0" dirty="0">
                <a:solidFill>
                  <a:srgbClr val="1F1F1F"/>
                </a:solidFill>
                <a:effectLst/>
              </a:rPr>
              <a:t>dvantages:</a:t>
            </a:r>
          </a:p>
          <a:p>
            <a:pPr marL="1200150" lvl="2" indent="-285750">
              <a:buFont typeface="Wingdings" panose="05000000000000000000" pitchFamily="2" charset="2"/>
              <a:buChar char="Ø"/>
            </a:pPr>
            <a:r>
              <a:rPr lang="en-US" b="1" i="0" dirty="0">
                <a:solidFill>
                  <a:srgbClr val="1F1F1F"/>
                </a:solidFill>
                <a:effectLst/>
              </a:rPr>
              <a:t>Improved maintenance</a:t>
            </a:r>
            <a:r>
              <a:rPr lang="en-US" b="0" i="0" dirty="0">
                <a:solidFill>
                  <a:srgbClr val="1F1F1F"/>
                </a:solidFill>
                <a:effectLst/>
              </a:rPr>
              <a:t>: Clean and well-documented code is easier to maintain.</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Facilitated collaboration</a:t>
            </a:r>
            <a:r>
              <a:rPr lang="en-US" b="0" i="0" dirty="0">
                <a:solidFill>
                  <a:srgbClr val="1F1F1F"/>
                </a:solidFill>
                <a:effectLst/>
              </a:rPr>
              <a:t>: Readable code ensures that colleagues can understand, modify, and work on the code without constantly consulting the original author.</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Reduced errors</a:t>
            </a:r>
            <a:r>
              <a:rPr lang="en-US" b="0" i="0" dirty="0">
                <a:solidFill>
                  <a:srgbClr val="1F1F1F"/>
                </a:solidFill>
                <a:effectLst/>
              </a:rPr>
              <a:t>: Clear and transparent code reduces the likelihood of introducing errors.</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Increased code longevity</a:t>
            </a:r>
            <a:r>
              <a:rPr lang="en-US" b="0" i="0" dirty="0">
                <a:solidFill>
                  <a:srgbClr val="1F1F1F"/>
                </a:solidFill>
                <a:effectLst/>
              </a:rPr>
              <a:t>: Readable code has a longer lifespan.</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Better onboarding</a:t>
            </a:r>
            <a:r>
              <a:rPr lang="en-US" b="0" i="0" dirty="0">
                <a:solidFill>
                  <a:srgbClr val="1F1F1F"/>
                </a:solidFill>
                <a:effectLst/>
              </a:rPr>
              <a:t>: New team members can get up to speed faster if the code is transparent and well-commented.</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Reduced dependency</a:t>
            </a:r>
            <a:r>
              <a:rPr lang="en-US" b="0" i="0" dirty="0">
                <a:solidFill>
                  <a:srgbClr val="1F1F1F"/>
                </a:solidFill>
                <a:effectLst/>
              </a:rPr>
              <a:t>: The project becomes less dependent on the original coder.</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Professionalism</a:t>
            </a:r>
            <a:r>
              <a:rPr lang="en-US" b="0" i="0" dirty="0">
                <a:solidFill>
                  <a:srgbClr val="1F1F1F"/>
                </a:solidFill>
                <a:effectLst/>
              </a:rPr>
              <a:t>: Well-documented code reflects professionalism.</a:t>
            </a:r>
          </a:p>
        </p:txBody>
      </p:sp>
    </p:spTree>
    <p:extLst>
      <p:ext uri="{BB962C8B-B14F-4D97-AF65-F5344CB8AC3E}">
        <p14:creationId xmlns:p14="http://schemas.microsoft.com/office/powerpoint/2010/main" val="3232129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sym typeface="Lobster"/>
              </a:rPr>
              <a:t>Code </a:t>
            </a:r>
            <a:r>
              <a:rPr lang="en-US" sz="2800" b="1" dirty="0">
                <a:solidFill>
                  <a:srgbClr val="D313AA"/>
                </a:solidFill>
                <a:latin typeface="Times New Roman"/>
                <a:cs typeface="Times New Roman"/>
              </a:rPr>
              <a:t>Development </a:t>
            </a:r>
            <a:r>
              <a:rPr lang="en-US" sz="2800" b="1" dirty="0">
                <a:solidFill>
                  <a:srgbClr val="000000"/>
                </a:solidFill>
              </a:rPr>
              <a:t>| </a:t>
            </a:r>
            <a:r>
              <a:rPr lang="en-US" sz="2800" b="1" dirty="0">
                <a:solidFill>
                  <a:srgbClr val="2626FA"/>
                </a:solidFill>
                <a:latin typeface="Times New Roman"/>
                <a:cs typeface="Times New Roman"/>
                <a:sym typeface="Lobster"/>
              </a:rPr>
              <a:t>Leap year justification </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F328FBE-BDF6-07F5-49B1-B94976A08AEE}"/>
              </a:ext>
            </a:extLst>
          </p:cNvPr>
          <p:cNvPicPr>
            <a:picLocks noChangeAspect="1"/>
          </p:cNvPicPr>
          <p:nvPr/>
        </p:nvPicPr>
        <p:blipFill>
          <a:blip r:embed="rId4"/>
          <a:stretch>
            <a:fillRect/>
          </a:stretch>
        </p:blipFill>
        <p:spPr>
          <a:xfrm>
            <a:off x="4442514" y="1605014"/>
            <a:ext cx="7630817" cy="5137086"/>
          </a:xfrm>
          <a:prstGeom prst="rect">
            <a:avLst/>
          </a:prstGeom>
        </p:spPr>
      </p:pic>
      <p:pic>
        <p:nvPicPr>
          <p:cNvPr id="6" name="Picture 5">
            <a:extLst>
              <a:ext uri="{FF2B5EF4-FFF2-40B4-BE49-F238E27FC236}">
                <a16:creationId xmlns:a16="http://schemas.microsoft.com/office/drawing/2014/main" id="{95F2367F-B6D7-5D83-4B2E-3BC1718CBE96}"/>
              </a:ext>
            </a:extLst>
          </p:cNvPr>
          <p:cNvPicPr>
            <a:picLocks noChangeAspect="1"/>
          </p:cNvPicPr>
          <p:nvPr/>
        </p:nvPicPr>
        <p:blipFill>
          <a:blip r:embed="rId5"/>
          <a:stretch>
            <a:fillRect/>
          </a:stretch>
        </p:blipFill>
        <p:spPr>
          <a:xfrm>
            <a:off x="143332" y="4050632"/>
            <a:ext cx="4299182" cy="2675457"/>
          </a:xfrm>
          <a:prstGeom prst="rect">
            <a:avLst/>
          </a:prstGeom>
        </p:spPr>
      </p:pic>
      <p:sp>
        <p:nvSpPr>
          <p:cNvPr id="7" name="TextBox 6">
            <a:extLst>
              <a:ext uri="{FF2B5EF4-FFF2-40B4-BE49-F238E27FC236}">
                <a16:creationId xmlns:a16="http://schemas.microsoft.com/office/drawing/2014/main" id="{A8ECCF2B-EB0C-87BB-1F98-5E6AF6C24145}"/>
              </a:ext>
            </a:extLst>
          </p:cNvPr>
          <p:cNvSpPr txBox="1"/>
          <p:nvPr/>
        </p:nvSpPr>
        <p:spPr>
          <a:xfrm>
            <a:off x="118668" y="925983"/>
            <a:ext cx="4549584" cy="923330"/>
          </a:xfrm>
          <a:prstGeom prst="rect">
            <a:avLst/>
          </a:prstGeom>
          <a:noFill/>
        </p:spPr>
        <p:txBody>
          <a:bodyPr wrap="square" rtlCol="0">
            <a:spAutoFit/>
          </a:bodyPr>
          <a:lstStyle/>
          <a:p>
            <a:r>
              <a:rPr lang="en-US" dirty="0">
                <a:solidFill>
                  <a:srgbClr val="1F1F1F"/>
                </a:solidFill>
              </a:rPr>
              <a:t>Two types of years:</a:t>
            </a:r>
          </a:p>
          <a:p>
            <a:pPr marL="742950" lvl="1" indent="-285750">
              <a:buFont typeface="Arial" panose="020B0604020202020204" pitchFamily="34" charset="0"/>
              <a:buChar char="•"/>
            </a:pPr>
            <a:r>
              <a:rPr lang="en-US" dirty="0">
                <a:solidFill>
                  <a:srgbClr val="1F1F1F"/>
                </a:solidFill>
              </a:rPr>
              <a:t>leap years: 366 days</a:t>
            </a:r>
          </a:p>
          <a:p>
            <a:pPr marL="742950" lvl="1" indent="-285750">
              <a:buFont typeface="Arial" panose="020B0604020202020204" pitchFamily="34" charset="0"/>
              <a:buChar char="•"/>
            </a:pPr>
            <a:r>
              <a:rPr lang="en-US" dirty="0">
                <a:solidFill>
                  <a:srgbClr val="1F1F1F"/>
                </a:solidFill>
              </a:rPr>
              <a:t>non-leap years: 365 days</a:t>
            </a:r>
          </a:p>
        </p:txBody>
      </p:sp>
    </p:spTree>
    <p:extLst>
      <p:ext uri="{BB962C8B-B14F-4D97-AF65-F5344CB8AC3E}">
        <p14:creationId xmlns:p14="http://schemas.microsoft.com/office/powerpoint/2010/main" val="42422502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r>
              <a:rPr lang="en-US" sz="2800" b="1" dirty="0">
                <a:solidFill>
                  <a:srgbClr val="D313AA"/>
                </a:solidFill>
                <a:latin typeface="Times New Roman"/>
                <a:cs typeface="Times New Roman"/>
              </a:rPr>
              <a:t>Data problem-solving strategies</a:t>
            </a: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
        <p:nvSpPr>
          <p:cNvPr id="2" name="TextBox 1">
            <a:extLst>
              <a:ext uri="{FF2B5EF4-FFF2-40B4-BE49-F238E27FC236}">
                <a16:creationId xmlns:a16="http://schemas.microsoft.com/office/drawing/2014/main" id="{A8C9C8DD-02B4-DC6F-7D58-01FC87D22DF2}"/>
              </a:ext>
            </a:extLst>
          </p:cNvPr>
          <p:cNvSpPr txBox="1"/>
          <p:nvPr/>
        </p:nvSpPr>
        <p:spPr>
          <a:xfrm>
            <a:off x="143332" y="921869"/>
            <a:ext cx="7252079" cy="5078313"/>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1F1F1F"/>
                </a:solidFill>
                <a:effectLst/>
              </a:rPr>
              <a:t>Misconception</a:t>
            </a:r>
            <a:r>
              <a:rPr lang="en-US" b="0" i="0" dirty="0">
                <a:solidFill>
                  <a:srgbClr val="1F1F1F"/>
                </a:solidFill>
                <a:effectLst/>
              </a:rPr>
              <a:t>: </a:t>
            </a:r>
          </a:p>
          <a:p>
            <a:pPr marL="742950" lvl="1" indent="-285750">
              <a:buFont typeface="Courier New" panose="02070309020205020404" pitchFamily="49" charset="0"/>
              <a:buChar char="o"/>
            </a:pPr>
            <a:r>
              <a:rPr lang="en-US" b="0" i="0" dirty="0">
                <a:solidFill>
                  <a:srgbClr val="1F1F1F"/>
                </a:solidFill>
                <a:effectLst/>
              </a:rPr>
              <a:t>Machine Learning 80%</a:t>
            </a:r>
          </a:p>
          <a:p>
            <a:pPr marL="742950" lvl="1" indent="-285750">
              <a:buFont typeface="Courier New" panose="02070309020205020404" pitchFamily="49" charset="0"/>
              <a:buChar char="o"/>
            </a:pPr>
            <a:r>
              <a:rPr lang="en-US" b="0" i="0" dirty="0">
                <a:solidFill>
                  <a:srgbClr val="1F1F1F"/>
                </a:solidFill>
                <a:effectLst/>
              </a:rPr>
              <a:t>Deep Learning 20% </a:t>
            </a:r>
          </a:p>
          <a:p>
            <a:endParaRPr lang="en-US" b="0" i="0" dirty="0">
              <a:solidFill>
                <a:srgbClr val="1F1F1F"/>
              </a:solidFill>
              <a:effectLst/>
            </a:endParaRPr>
          </a:p>
          <a:p>
            <a:pPr marL="285750" indent="-285750">
              <a:buFont typeface="Arial" panose="020B0604020202020204" pitchFamily="34" charset="0"/>
              <a:buChar char="•"/>
            </a:pPr>
            <a:r>
              <a:rPr lang="en-US" b="1" i="0" dirty="0">
                <a:solidFill>
                  <a:srgbClr val="1F1F1F"/>
                </a:solidFill>
                <a:effectLst/>
              </a:rPr>
              <a:t>In reality</a:t>
            </a:r>
            <a:r>
              <a:rPr lang="en-US" b="0" i="0" dirty="0">
                <a:solidFill>
                  <a:srgbClr val="1F1F1F"/>
                </a:solidFill>
                <a:effectLst/>
              </a:rPr>
              <a:t>: </a:t>
            </a:r>
          </a:p>
          <a:p>
            <a:pPr marL="742950" lvl="1" indent="-285750">
              <a:buFont typeface="Courier New" panose="02070309020205020404" pitchFamily="49" charset="0"/>
              <a:buChar char="o"/>
            </a:pPr>
            <a:r>
              <a:rPr lang="en-US" b="0" i="0" dirty="0">
                <a:solidFill>
                  <a:srgbClr val="1F1F1F"/>
                </a:solidFill>
                <a:effectLst/>
              </a:rPr>
              <a:t>Pre-processing 90% </a:t>
            </a:r>
          </a:p>
          <a:p>
            <a:pPr marL="742950" lvl="1" indent="-285750">
              <a:buFont typeface="Courier New" panose="02070309020205020404" pitchFamily="49" charset="0"/>
              <a:buChar char="o"/>
            </a:pPr>
            <a:r>
              <a:rPr lang="en-US" b="0" i="0" dirty="0">
                <a:solidFill>
                  <a:srgbClr val="1F1F1F"/>
                </a:solidFill>
                <a:effectLst/>
              </a:rPr>
              <a:t>Machine and Deep Learning 10% </a:t>
            </a:r>
          </a:p>
          <a:p>
            <a:pPr marL="285750" indent="-285750" algn="l">
              <a:buFont typeface="Arial" panose="020B0604020202020204" pitchFamily="34" charset="0"/>
              <a:buChar char="•"/>
            </a:pPr>
            <a:endParaRPr lang="en-US" b="0" i="0" dirty="0">
              <a:solidFill>
                <a:srgbClr val="1F1F1F"/>
              </a:solidFill>
              <a:effectLst/>
            </a:endParaRPr>
          </a:p>
          <a:p>
            <a:pPr marL="285750" indent="-285750" algn="l">
              <a:buFont typeface="Arial" panose="020B0604020202020204" pitchFamily="34" charset="0"/>
              <a:buChar char="•"/>
            </a:pPr>
            <a:r>
              <a:rPr lang="en-US" b="1" i="0" dirty="0">
                <a:solidFill>
                  <a:srgbClr val="1F1F1F"/>
                </a:solidFill>
                <a:effectLst/>
              </a:rPr>
              <a:t>My work</a:t>
            </a:r>
            <a:r>
              <a:rPr lang="en-US" b="0" i="0" dirty="0">
                <a:solidFill>
                  <a:srgbClr val="1F1F1F"/>
                </a:solidFill>
                <a:effectLst/>
              </a:rPr>
              <a:t>: </a:t>
            </a:r>
          </a:p>
          <a:p>
            <a:pPr marL="742950" lvl="1" indent="-285750">
              <a:buFont typeface="Courier New" panose="02070309020205020404" pitchFamily="49" charset="0"/>
              <a:buChar char="o"/>
            </a:pPr>
            <a:r>
              <a:rPr lang="en-US" b="0" i="0" dirty="0">
                <a:solidFill>
                  <a:srgbClr val="1F1F1F"/>
                </a:solidFill>
                <a:effectLst/>
              </a:rPr>
              <a:t>Completed the pre-processing phase, which is the bulk of the work.</a:t>
            </a:r>
            <a:endParaRPr lang="en-US" dirty="0">
              <a:solidFill>
                <a:srgbClr val="1F1F1F"/>
              </a:solidFill>
            </a:endParaRPr>
          </a:p>
          <a:p>
            <a:pPr marL="742950" lvl="1" indent="-285750">
              <a:buFont typeface="Courier New" panose="02070309020205020404" pitchFamily="49" charset="0"/>
              <a:buChar char="o"/>
            </a:pPr>
            <a:r>
              <a:rPr lang="en-US" b="0" i="0" dirty="0">
                <a:solidFill>
                  <a:srgbClr val="1F1F1F"/>
                </a:solidFill>
                <a:effectLst/>
              </a:rPr>
              <a:t>My goal: focusing on learning about Machine and Deep learning models. Then commence with the modeling.</a:t>
            </a:r>
          </a:p>
          <a:p>
            <a:pPr marL="285750" indent="-285750" algn="l">
              <a:buFont typeface="Arial" panose="020B0604020202020204" pitchFamily="34" charset="0"/>
              <a:buChar char="•"/>
            </a:pPr>
            <a:endParaRPr lang="en-US" b="0" i="0" dirty="0">
              <a:solidFill>
                <a:srgbClr val="1F1F1F"/>
              </a:solidFill>
              <a:effectLst/>
            </a:endParaRPr>
          </a:p>
          <a:p>
            <a:pPr marL="285750" indent="-285750" algn="l">
              <a:buFont typeface="Arial" panose="020B0604020202020204" pitchFamily="34" charset="0"/>
              <a:buChar char="•"/>
            </a:pPr>
            <a:r>
              <a:rPr lang="en-US" b="1" i="0" dirty="0">
                <a:solidFill>
                  <a:srgbClr val="1F1F1F"/>
                </a:solidFill>
                <a:effectLst/>
              </a:rPr>
              <a:t>Models</a:t>
            </a:r>
            <a:r>
              <a:rPr lang="en-US" b="0" i="0" dirty="0">
                <a:solidFill>
                  <a:srgbClr val="1F1F1F"/>
                </a:solidFill>
                <a:effectLst/>
              </a:rPr>
              <a:t>:</a:t>
            </a:r>
          </a:p>
          <a:p>
            <a:pPr marL="742950" lvl="1" indent="-285750">
              <a:buFont typeface="Courier New" panose="02070309020205020404" pitchFamily="49" charset="0"/>
              <a:buChar char="o"/>
            </a:pPr>
            <a:r>
              <a:rPr lang="en-US" dirty="0">
                <a:solidFill>
                  <a:srgbClr val="1F1F1F"/>
                </a:solidFill>
              </a:rPr>
              <a:t>H</a:t>
            </a:r>
            <a:r>
              <a:rPr lang="en-US" b="0" i="0" dirty="0">
                <a:solidFill>
                  <a:srgbClr val="1F1F1F"/>
                </a:solidFill>
                <a:effectLst/>
              </a:rPr>
              <a:t>yperparameter </a:t>
            </a:r>
            <a:r>
              <a:rPr lang="en-US" dirty="0">
                <a:solidFill>
                  <a:srgbClr val="1F1F1F"/>
                </a:solidFill>
              </a:rPr>
              <a:t>O</a:t>
            </a:r>
            <a:r>
              <a:rPr lang="en-US" b="0" i="0" dirty="0">
                <a:solidFill>
                  <a:srgbClr val="1F1F1F"/>
                </a:solidFill>
                <a:effectLst/>
              </a:rPr>
              <a:t>ptimization </a:t>
            </a:r>
          </a:p>
          <a:p>
            <a:pPr marL="742950" lvl="1" indent="-285750">
              <a:buFont typeface="Courier New" panose="02070309020205020404" pitchFamily="49" charset="0"/>
              <a:buChar char="o"/>
            </a:pPr>
            <a:r>
              <a:rPr lang="en-US" dirty="0">
                <a:solidFill>
                  <a:srgbClr val="1F1F1F"/>
                </a:solidFill>
              </a:rPr>
              <a:t>LSTM</a:t>
            </a:r>
          </a:p>
          <a:p>
            <a:pPr marL="742950" lvl="1" indent="-285750">
              <a:buFont typeface="Courier New" panose="02070309020205020404" pitchFamily="49" charset="0"/>
              <a:buChar char="o"/>
            </a:pPr>
            <a:r>
              <a:rPr lang="en-US" b="0" i="0" dirty="0">
                <a:solidFill>
                  <a:srgbClr val="1F1F1F"/>
                </a:solidFill>
                <a:effectLst/>
              </a:rPr>
              <a:t>CNN</a:t>
            </a:r>
          </a:p>
          <a:p>
            <a:pPr marL="742950" lvl="1" indent="-285750">
              <a:buFont typeface="Courier New" panose="02070309020205020404" pitchFamily="49" charset="0"/>
              <a:buChar char="o"/>
            </a:pPr>
            <a:r>
              <a:rPr lang="en-US" dirty="0">
                <a:solidFill>
                  <a:srgbClr val="1F1F1F"/>
                </a:solidFill>
              </a:rPr>
              <a:t>SVM</a:t>
            </a:r>
          </a:p>
        </p:txBody>
      </p:sp>
    </p:spTree>
    <p:extLst>
      <p:ext uri="{BB962C8B-B14F-4D97-AF65-F5344CB8AC3E}">
        <p14:creationId xmlns:p14="http://schemas.microsoft.com/office/powerpoint/2010/main" val="5781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p:nvSpPr>
          <p:cNvPr id="304" name="Rectangle 303">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6" name="Freeform: Shape 305">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8" name="Group 307">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09"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444158"/>
            <a:ext cx="7047923" cy="396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1015535" y="1816225"/>
            <a:ext cx="2671724" cy="2640820"/>
          </a:xfrm>
          <a:prstGeom prst="rect">
            <a:avLst/>
          </a:prstGeom>
        </p:spPr>
        <p:txBody>
          <a:bodyPr spcFirstLastPara="1" vert="horz" lIns="91440" tIns="45720" rIns="91440" bIns="45720" rtlCol="0" anchor="b" anchorCtr="0">
            <a:normAutofit/>
          </a:bodyPr>
          <a:lstStyle/>
          <a:p>
            <a:pPr defTabSz="521208">
              <a:lnSpc>
                <a:spcPct val="90000"/>
              </a:lnSpc>
              <a:spcBef>
                <a:spcPct val="0"/>
              </a:spcBef>
              <a:spcAft>
                <a:spcPts val="342"/>
              </a:spcAft>
              <a:buClr>
                <a:srgbClr val="D313AA"/>
              </a:buClr>
              <a:buSzPts val="3600"/>
            </a:pPr>
            <a:r>
              <a:rPr lang="en-US" sz="2508" b="1" kern="1200">
                <a:solidFill>
                  <a:schemeClr val="tx1"/>
                </a:solidFill>
                <a:latin typeface="+mj-lt"/>
                <a:ea typeface="+mj-ea"/>
                <a:cs typeface="+mj-cs"/>
              </a:rPr>
              <a:t>Hyperparameter Optimization methods</a:t>
            </a:r>
            <a:endParaRPr lang="en-US" sz="2508" b="1" kern="1200">
              <a:solidFill>
                <a:schemeClr val="tx1"/>
              </a:solidFill>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3" name="Picture 2" descr="A diagram of a model performance&#10;&#10;Description automatically generated">
            <a:extLst>
              <a:ext uri="{FF2B5EF4-FFF2-40B4-BE49-F238E27FC236}">
                <a16:creationId xmlns:a16="http://schemas.microsoft.com/office/drawing/2014/main" id="{075C4183-93F2-D3DE-B08D-6854DA978720}"/>
              </a:ext>
            </a:extLst>
          </p:cNvPr>
          <p:cNvPicPr>
            <a:picLocks noChangeAspect="1"/>
          </p:cNvPicPr>
          <p:nvPr/>
        </p:nvPicPr>
        <p:blipFill>
          <a:blip r:embed="rId3"/>
          <a:stretch>
            <a:fillRect/>
          </a:stretch>
        </p:blipFill>
        <p:spPr>
          <a:xfrm>
            <a:off x="3289744" y="1964623"/>
            <a:ext cx="4401646" cy="2409561"/>
          </a:xfrm>
          <a:prstGeom prst="rect">
            <a:avLst/>
          </a:prstGeom>
        </p:spPr>
      </p:pic>
    </p:spTree>
    <p:extLst>
      <p:ext uri="{BB962C8B-B14F-4D97-AF65-F5344CB8AC3E}">
        <p14:creationId xmlns:p14="http://schemas.microsoft.com/office/powerpoint/2010/main" val="2647021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1BF149-0159-4F91-9881-17D341F9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80" y="3343275"/>
            <a:ext cx="6704166" cy="339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1087E8-4C8F-5B34-0D77-FB9C232BB288}"/>
              </a:ext>
            </a:extLst>
          </p:cNvPr>
          <p:cNvSpPr txBox="1"/>
          <p:nvPr/>
        </p:nvSpPr>
        <p:spPr>
          <a:xfrm>
            <a:off x="151353" y="871603"/>
            <a:ext cx="9954671" cy="390876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1" dirty="0">
                <a:solidFill>
                  <a:srgbClr val="000000"/>
                </a:solidFill>
              </a:rPr>
              <a:t>Concepts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Hyperparameters</a:t>
            </a:r>
          </a:p>
          <a:p>
            <a:pPr marL="1143000" lvl="2" indent="-228600" rtl="0" fontAlgn="base">
              <a:spcBef>
                <a:spcPts val="0"/>
              </a:spcBef>
              <a:spcAft>
                <a:spcPts val="0"/>
              </a:spcAft>
              <a:buFont typeface="Arial" panose="020B0604020202020204" pitchFamily="34" charset="0"/>
              <a:buChar char="•"/>
            </a:pPr>
            <a:r>
              <a:rPr lang="en-US" sz="2000" dirty="0">
                <a:solidFill>
                  <a:srgbClr val="000000"/>
                </a:solidFill>
              </a:rPr>
              <a:t>Batch size, Epochs, Dropout rate, Learning Rate, Optimizers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Cross join</a:t>
            </a:r>
          </a:p>
          <a:p>
            <a:pPr lvl="1" rtl="0" fontAlgn="base">
              <a:spcBef>
                <a:spcPts val="0"/>
              </a:spcBef>
              <a:spcAft>
                <a:spcPts val="0"/>
              </a:spcAft>
            </a:pPr>
            <a:endParaRPr lang="en-US" sz="2000" dirty="0">
              <a:solidFill>
                <a:srgbClr val="000000"/>
              </a:solidFill>
            </a:endParaRPr>
          </a:p>
          <a:p>
            <a:pPr indent="-342900" fontAlgn="base">
              <a:buFont typeface="Arial" panose="020B0604020202020204" pitchFamily="34" charset="0"/>
              <a:buChar char="•"/>
            </a:pPr>
            <a:r>
              <a:rPr lang="en-US" sz="2400" b="1" dirty="0">
                <a:solidFill>
                  <a:srgbClr val="000000"/>
                </a:solidFill>
              </a:rPr>
              <a:t>Optimization methods</a:t>
            </a:r>
          </a:p>
          <a:p>
            <a:pPr marL="1200150" indent="-285750" fontAlgn="base">
              <a:buFont typeface="Arial" panose="020B0604020202020204" pitchFamily="34" charset="0"/>
              <a:buChar char="•"/>
            </a:pPr>
            <a:r>
              <a:rPr lang="en-US" sz="2000" dirty="0">
                <a:solidFill>
                  <a:srgbClr val="000000"/>
                </a:solidFill>
              </a:rPr>
              <a:t>1. Gradient-based optimization</a:t>
            </a:r>
          </a:p>
          <a:p>
            <a:pPr marL="1200150" indent="-285750" fontAlgn="base">
              <a:buFont typeface="Arial" panose="020B0604020202020204" pitchFamily="34" charset="0"/>
              <a:buChar char="•"/>
            </a:pPr>
            <a:r>
              <a:rPr lang="en-US" sz="2000" dirty="0">
                <a:solidFill>
                  <a:srgbClr val="000000"/>
                </a:solidFill>
              </a:rPr>
              <a:t>2. Grid search</a:t>
            </a:r>
          </a:p>
          <a:p>
            <a:pPr marL="1200150" indent="-285750" fontAlgn="base">
              <a:buFont typeface="Arial" panose="020B0604020202020204" pitchFamily="34" charset="0"/>
              <a:buChar char="•"/>
            </a:pPr>
            <a:r>
              <a:rPr lang="en-US" sz="2000" dirty="0">
                <a:solidFill>
                  <a:srgbClr val="000000"/>
                </a:solidFill>
              </a:rPr>
              <a:t>3. Random search</a:t>
            </a:r>
          </a:p>
          <a:p>
            <a:pPr marL="1200150" indent="-285750" fontAlgn="base">
              <a:buFont typeface="Arial" panose="020B0604020202020204" pitchFamily="34" charset="0"/>
              <a:buChar char="•"/>
            </a:pPr>
            <a:r>
              <a:rPr lang="en-US" sz="2000" dirty="0">
                <a:solidFill>
                  <a:srgbClr val="000000"/>
                </a:solidFill>
              </a:rPr>
              <a:t>4. Bayesian optimization</a:t>
            </a:r>
          </a:p>
          <a:p>
            <a:pPr marL="1200150" indent="-285750" fontAlgn="base">
              <a:buFont typeface="Arial" panose="020B0604020202020204" pitchFamily="34" charset="0"/>
              <a:buChar char="•"/>
            </a:pPr>
            <a:r>
              <a:rPr lang="en-US" sz="2000" dirty="0">
                <a:solidFill>
                  <a:srgbClr val="000000"/>
                </a:solidFill>
              </a:rPr>
              <a:t>5. Adaptive search</a:t>
            </a:r>
          </a:p>
          <a:p>
            <a:pPr marL="1200150" indent="-285750" fontAlgn="base">
              <a:buFont typeface="Arial" panose="020B0604020202020204" pitchFamily="34" charset="0"/>
              <a:buChar char="•"/>
            </a:pPr>
            <a:r>
              <a:rPr lang="en-US" sz="2000" dirty="0">
                <a:solidFill>
                  <a:srgbClr val="000000"/>
                </a:solidFill>
              </a:rPr>
              <a:t>6. Early stopping</a:t>
            </a:r>
          </a:p>
        </p:txBody>
      </p:sp>
    </p:spTree>
    <p:extLst>
      <p:ext uri="{BB962C8B-B14F-4D97-AF65-F5344CB8AC3E}">
        <p14:creationId xmlns:p14="http://schemas.microsoft.com/office/powerpoint/2010/main" val="2267131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rtl="0">
              <a:spcBef>
                <a:spcPts val="0"/>
              </a:spcBef>
              <a:spcAft>
                <a:spcPts val="0"/>
              </a:spcAft>
            </a:pPr>
            <a:r>
              <a:rPr lang="en-US" sz="2800" b="1" dirty="0">
                <a:solidFill>
                  <a:srgbClr val="D313AA"/>
                </a:solidFill>
                <a:latin typeface="Times New Roman"/>
                <a:cs typeface="Times New Roman"/>
              </a:rPr>
              <a:t>Parameter </a:t>
            </a:r>
            <a:r>
              <a:rPr lang="en-US" sz="2800" b="1" dirty="0">
                <a:solidFill>
                  <a:srgbClr val="0070C0"/>
                </a:solidFill>
                <a:latin typeface="Times New Roman"/>
                <a:cs typeface="Times New Roman"/>
              </a:rPr>
              <a:t>vs. </a:t>
            </a:r>
            <a:r>
              <a:rPr lang="en-US" sz="2800" b="1" dirty="0">
                <a:solidFill>
                  <a:srgbClr val="D313AA"/>
                </a:solidFill>
                <a:latin typeface="Times New Roman"/>
                <a:cs typeface="Times New Roman"/>
              </a:rPr>
              <a:t>Hyperparameters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C714D03-2579-C785-54DA-7E0895C6DC50}"/>
              </a:ext>
            </a:extLst>
          </p:cNvPr>
          <p:cNvSpPr txBox="1"/>
          <p:nvPr/>
        </p:nvSpPr>
        <p:spPr>
          <a:xfrm>
            <a:off x="151354" y="871602"/>
            <a:ext cx="11897314" cy="5173852"/>
          </a:xfrm>
          <a:prstGeom prst="rect">
            <a:avLst/>
          </a:prstGeom>
          <a:noFill/>
        </p:spPr>
        <p:txBody>
          <a:bodyPr wrap="square">
            <a:spAutoFit/>
          </a:bodyPr>
          <a:lstStyle/>
          <a:p>
            <a:pPr rtl="0">
              <a:spcBef>
                <a:spcPts val="0"/>
              </a:spcBef>
              <a:spcAft>
                <a:spcPts val="0"/>
              </a:spcAft>
            </a:pPr>
            <a:r>
              <a:rPr lang="en-US" b="1" dirty="0">
                <a:solidFill>
                  <a:srgbClr val="000000"/>
                </a:solidFill>
              </a:rPr>
              <a:t>In Machine Learning: </a:t>
            </a:r>
          </a:p>
          <a:p>
            <a:pPr rtl="0">
              <a:spcBef>
                <a:spcPts val="0"/>
              </a:spcBef>
              <a:spcAft>
                <a:spcPts val="0"/>
              </a:spcAft>
            </a:pPr>
            <a:endParaRPr lang="en-US" b="1"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Parameters</a:t>
            </a:r>
            <a:r>
              <a:rPr lang="en-US" dirty="0">
                <a:solidFill>
                  <a:srgbClr val="000000"/>
                </a:solidFill>
              </a:rPr>
              <a:t> are estimated from data </a:t>
            </a:r>
            <a:r>
              <a:rPr lang="en-US" dirty="0">
                <a:solidFill>
                  <a:srgbClr val="FF0000"/>
                </a:solidFill>
              </a:rPr>
              <a:t>automatically</a:t>
            </a:r>
            <a:r>
              <a:rPr lang="en-US" dirty="0">
                <a:solidFill>
                  <a:srgbClr val="000000"/>
                </a:solidFill>
              </a:rPr>
              <a:t>. (dependent variable)</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Beta(s)                  in   linear/logistic regression</a:t>
            </a:r>
          </a:p>
          <a:p>
            <a:pPr marL="1657350" lvl="3" indent="-285750" fontAlgn="base">
              <a:buFont typeface="Arial" panose="020B0604020202020204" pitchFamily="34" charset="0"/>
              <a:buChar char="•"/>
            </a:pPr>
            <a:r>
              <a:rPr lang="en-US" dirty="0">
                <a:solidFill>
                  <a:srgbClr val="000000"/>
                </a:solidFill>
              </a:rPr>
              <a:t>support vectors   in   SVM</a:t>
            </a:r>
          </a:p>
          <a:p>
            <a:pPr marL="1657350" lvl="3" indent="-285750" fontAlgn="base">
              <a:buFont typeface="Arial" panose="020B0604020202020204" pitchFamily="34" charset="0"/>
              <a:buChar char="•"/>
            </a:pPr>
            <a:r>
              <a:rPr lang="en-US" dirty="0">
                <a:solidFill>
                  <a:srgbClr val="000000"/>
                </a:solidFill>
              </a:rPr>
              <a:t>weights                 in   NN</a:t>
            </a:r>
          </a:p>
          <a:p>
            <a:pPr marL="914400" rtl="0" fontAlgn="base">
              <a:spcBef>
                <a:spcPts val="0"/>
              </a:spcBef>
              <a:spcAft>
                <a:spcPts val="0"/>
              </a:spcAft>
            </a:pPr>
            <a:endParaRPr lang="en-US"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Hyperparameters</a:t>
            </a:r>
            <a:r>
              <a:rPr lang="en-US" dirty="0">
                <a:solidFill>
                  <a:srgbClr val="000000"/>
                </a:solidFill>
              </a:rPr>
              <a:t> are set </a:t>
            </a:r>
            <a:r>
              <a:rPr lang="en-US" dirty="0">
                <a:solidFill>
                  <a:srgbClr val="0070C0"/>
                </a:solidFill>
              </a:rPr>
              <a:t>manually</a:t>
            </a:r>
            <a:r>
              <a:rPr lang="en-US" dirty="0">
                <a:solidFill>
                  <a:srgbClr val="000000"/>
                </a:solidFill>
              </a:rPr>
              <a:t> and are used in processes to help estimate model parameters. (</a:t>
            </a:r>
            <a:r>
              <a:rPr lang="en-US" u="sng" dirty="0">
                <a:solidFill>
                  <a:srgbClr val="000000"/>
                </a:solidFill>
              </a:rPr>
              <a:t>independent variable</a:t>
            </a:r>
            <a:r>
              <a:rPr lang="en-US" dirty="0">
                <a:solidFill>
                  <a:srgbClr val="000000"/>
                </a:solidFill>
              </a:rPr>
              <a:t>)</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k                       in   KNN</a:t>
            </a:r>
          </a:p>
          <a:p>
            <a:pPr marL="1657350" lvl="3" indent="-285750" fontAlgn="base">
              <a:buFont typeface="Arial" panose="020B0604020202020204" pitchFamily="34" charset="0"/>
              <a:buChar char="•"/>
            </a:pPr>
            <a:r>
              <a:rPr lang="en-US" dirty="0">
                <a:solidFill>
                  <a:srgbClr val="000000"/>
                </a:solidFill>
              </a:rPr>
              <a:t>C and sigma    in   SVM</a:t>
            </a:r>
          </a:p>
          <a:p>
            <a:pPr marL="1657350" lvl="3" indent="-285750" fontAlgn="base">
              <a:buFont typeface="Arial" panose="020B0604020202020204" pitchFamily="34" charset="0"/>
              <a:buChar char="•"/>
            </a:pPr>
            <a:r>
              <a:rPr lang="en-US" dirty="0">
                <a:solidFill>
                  <a:srgbClr val="000000"/>
                </a:solidFill>
              </a:rPr>
              <a:t>learning rate   in   NN</a:t>
            </a:r>
          </a:p>
          <a:p>
            <a:pPr algn="just" rtl="0">
              <a:spcBef>
                <a:spcPts val="0"/>
              </a:spcBef>
              <a:spcAft>
                <a:spcPts val="0"/>
              </a:spcAft>
            </a:pPr>
            <a:endParaRPr lang="en-US" dirty="0">
              <a:solidFill>
                <a:srgbClr val="000000"/>
              </a:solidFill>
            </a:endParaRPr>
          </a:p>
          <a:p>
            <a:pPr algn="just" rtl="0">
              <a:lnSpc>
                <a:spcPct val="150000"/>
              </a:lnSpc>
              <a:spcBef>
                <a:spcPts val="0"/>
              </a:spcBef>
              <a:spcAft>
                <a:spcPts val="0"/>
              </a:spcAft>
            </a:pPr>
            <a:r>
              <a:rPr lang="en-US" b="1" dirty="0">
                <a:solidFill>
                  <a:srgbClr val="000000"/>
                </a:solidFill>
              </a:rPr>
              <a:t>Do not confuse this nominal similarity:</a:t>
            </a:r>
          </a:p>
          <a:p>
            <a:pPr algn="just" rtl="0">
              <a:lnSpc>
                <a:spcPct val="150000"/>
              </a:lnSpc>
              <a:spcBef>
                <a:spcPts val="0"/>
              </a:spcBef>
              <a:spcAft>
                <a:spcPts val="0"/>
              </a:spcAft>
            </a:pPr>
            <a:r>
              <a:rPr lang="en-US" b="1" dirty="0">
                <a:solidFill>
                  <a:srgbClr val="000000"/>
                </a:solidFill>
              </a:rPr>
              <a:t>In Statistics</a:t>
            </a:r>
            <a:r>
              <a:rPr lang="en-US" dirty="0">
                <a:solidFill>
                  <a:srgbClr val="000000"/>
                </a:solidFill>
              </a:rPr>
              <a:t>: Like the Gaussian distribution parameters (mean (mu) and standard deviation (sigma)). </a:t>
            </a:r>
          </a:p>
          <a:p>
            <a:pPr algn="just" rtl="0">
              <a:lnSpc>
                <a:spcPct val="150000"/>
              </a:lnSpc>
              <a:spcBef>
                <a:spcPts val="0"/>
              </a:spcBef>
              <a:spcAft>
                <a:spcPts val="0"/>
              </a:spcAft>
            </a:pPr>
            <a:r>
              <a:rPr lang="en-US" b="1" dirty="0">
                <a:solidFill>
                  <a:srgbClr val="000000"/>
                </a:solidFill>
              </a:rPr>
              <a:t>In Programming</a:t>
            </a:r>
            <a:r>
              <a:rPr lang="en-US" dirty="0">
                <a:solidFill>
                  <a:srgbClr val="000000"/>
                </a:solidFill>
              </a:rPr>
              <a:t>: You may pass a parameter to a function. </a:t>
            </a:r>
          </a:p>
        </p:txBody>
      </p:sp>
      <p:sp>
        <p:nvSpPr>
          <p:cNvPr id="6" name="TextBox 5">
            <a:extLst>
              <a:ext uri="{FF2B5EF4-FFF2-40B4-BE49-F238E27FC236}">
                <a16:creationId xmlns:a16="http://schemas.microsoft.com/office/drawing/2014/main" id="{546659F8-60CD-7AA4-8338-9E48C7AC3360}"/>
              </a:ext>
            </a:extLst>
          </p:cNvPr>
          <p:cNvSpPr txBox="1"/>
          <p:nvPr/>
        </p:nvSpPr>
        <p:spPr>
          <a:xfrm>
            <a:off x="151354" y="6374217"/>
            <a:ext cx="11663657" cy="523220"/>
          </a:xfrm>
          <a:prstGeom prst="rect">
            <a:avLst/>
          </a:prstGeom>
          <a:noFill/>
        </p:spPr>
        <p:txBody>
          <a:bodyPr wrap="square">
            <a:spAutoFit/>
          </a:bodyPr>
          <a:lstStyle/>
          <a:p>
            <a:pPr rtl="0">
              <a:spcBef>
                <a:spcPts val="0"/>
              </a:spcBef>
              <a:spcAft>
                <a:spcPts val="0"/>
              </a:spcAft>
            </a:pPr>
            <a:r>
              <a:rPr lang="en-US" b="1" i="0" u="none" strike="noStrike" dirty="0">
                <a:solidFill>
                  <a:srgbClr val="000000"/>
                </a:solidFill>
                <a:effectLst/>
              </a:rPr>
              <a:t>Ref</a:t>
            </a:r>
            <a:r>
              <a:rPr lang="en-US" b="0" i="0" u="none" strike="noStrike" dirty="0">
                <a:solidFill>
                  <a:srgbClr val="000000"/>
                </a:solidFill>
                <a:effectLst/>
              </a:rPr>
              <a:t>: </a:t>
            </a:r>
            <a:r>
              <a:rPr lang="en-US" sz="1800" b="0" i="0" u="sng" strike="noStrike" dirty="0">
                <a:solidFill>
                  <a:srgbClr val="0070C0"/>
                </a:solidFill>
                <a:effectLst/>
                <a:hlinkClick r:id="rId4">
                  <a:extLst>
                    <a:ext uri="{A12FA001-AC4F-418D-AE19-62706E023703}">
                      <ahyp:hlinkClr xmlns:ahyp="http://schemas.microsoft.com/office/drawing/2018/hyperlinkcolor" val="tx"/>
                    </a:ext>
                  </a:extLst>
                </a:hlinkClick>
              </a:rPr>
              <a:t>https://machinelearningmastery.com/difference-between-a-parameter-and-a-hyperparameter/</a:t>
            </a:r>
            <a:r>
              <a:rPr lang="en-US" sz="1800" b="0" i="0" u="none" strike="noStrike" dirty="0">
                <a:solidFill>
                  <a:srgbClr val="0070C0"/>
                </a:solidFill>
                <a:effectLst/>
              </a:rPr>
              <a:t>  </a:t>
            </a:r>
            <a:r>
              <a:rPr lang="en-US" sz="2800" b="0" i="0" u="none" strike="noStrike" dirty="0">
                <a:solidFill>
                  <a:srgbClr val="0070C0"/>
                </a:solidFill>
                <a:effectLst/>
              </a:rPr>
              <a:t>   </a:t>
            </a:r>
            <a:endParaRPr lang="en-US" b="0" dirty="0">
              <a:solidFill>
                <a:srgbClr val="0070C0"/>
              </a:solidFill>
              <a:effectLst/>
            </a:endParaRPr>
          </a:p>
        </p:txBody>
      </p:sp>
      <p:sp>
        <p:nvSpPr>
          <p:cNvPr id="8" name="Google Shape;459;p52">
            <a:extLst>
              <a:ext uri="{FF2B5EF4-FFF2-40B4-BE49-F238E27FC236}">
                <a16:creationId xmlns:a16="http://schemas.microsoft.com/office/drawing/2014/main" id="{58B0F32A-03BF-DC5E-2973-30B9BD485F0D}"/>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619389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Hyperparameters in neural networks</a:t>
            </a:r>
            <a:endParaRPr lang="en-US"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3BE2326-8D2C-272A-A383-52CF7F02F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8106498" cy="26354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441F8-33DA-9A4D-7097-9ECDAA50BA52}"/>
              </a:ext>
            </a:extLst>
          </p:cNvPr>
          <p:cNvSpPr txBox="1"/>
          <p:nvPr/>
        </p:nvSpPr>
        <p:spPr>
          <a:xfrm>
            <a:off x="143332" y="3664334"/>
            <a:ext cx="5855368" cy="3077766"/>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Batch size</a:t>
            </a:r>
            <a:r>
              <a:rPr lang="en-US" sz="1600" dirty="0">
                <a:solidFill>
                  <a:srgbClr val="000000"/>
                </a:solidFill>
              </a:rPr>
              <a:t>:  The number of training examples utilized in one </a:t>
            </a:r>
            <a:r>
              <a:rPr lang="en-US" sz="1600" dirty="0">
                <a:solidFill>
                  <a:srgbClr val="0070C0"/>
                </a:solidFill>
                <a:hlinkClick r:id="rId5">
                  <a:extLst>
                    <a:ext uri="{A12FA001-AC4F-418D-AE19-62706E023703}">
                      <ahyp:hlinkClr xmlns:ahyp="http://schemas.microsoft.com/office/drawing/2018/hyperlinkcolor" val="tx"/>
                    </a:ext>
                  </a:extLst>
                </a:hlinkClick>
              </a:rPr>
              <a:t>iteration</a:t>
            </a:r>
            <a:r>
              <a:rPr lang="en-US" sz="1600" dirty="0">
                <a:solidFill>
                  <a:srgbClr val="000000"/>
                </a:solidFill>
              </a:rPr>
              <a:t> (The number of batches = The number of times the algorithm's parameters are updated).</a:t>
            </a:r>
          </a:p>
          <a:p>
            <a:pPr algn="just" rtl="0">
              <a:spcBef>
                <a:spcPts val="1000"/>
              </a:spcBef>
              <a:spcAft>
                <a:spcPts val="1000"/>
              </a:spcAft>
            </a:pPr>
            <a:r>
              <a:rPr lang="en-US" sz="1600" b="1" dirty="0">
                <a:solidFill>
                  <a:srgbClr val="000000"/>
                </a:solidFill>
              </a:rPr>
              <a:t>Epochs</a:t>
            </a:r>
            <a:r>
              <a:rPr lang="en-US" sz="1600" dirty="0">
                <a:solidFill>
                  <a:srgbClr val="000000"/>
                </a:solidFill>
              </a:rPr>
              <a:t>: Indicates the number of passes of the entire training dataset the machine learning algorithm has completed.</a:t>
            </a:r>
          </a:p>
          <a:p>
            <a:pPr algn="just" rtl="0">
              <a:spcBef>
                <a:spcPts val="1000"/>
              </a:spcBef>
              <a:spcAft>
                <a:spcPts val="1000"/>
              </a:spcAft>
            </a:pPr>
            <a:r>
              <a:rPr lang="en-US" sz="1600" b="1" dirty="0">
                <a:solidFill>
                  <a:srgbClr val="000000"/>
                </a:solidFill>
              </a:rPr>
              <a:t>Embedding dim</a:t>
            </a:r>
            <a:r>
              <a:rPr lang="en-US" sz="1600" dirty="0">
                <a:solidFill>
                  <a:srgbClr val="000000"/>
                </a:solidFill>
              </a:rPr>
              <a:t>: The number of columns of the embedding layer which represents words as numbers.</a:t>
            </a:r>
          </a:p>
          <a:p>
            <a:pPr algn="just" rtl="0">
              <a:spcBef>
                <a:spcPts val="1000"/>
              </a:spcBef>
              <a:spcAft>
                <a:spcPts val="1000"/>
              </a:spcAft>
            </a:pPr>
            <a:r>
              <a:rPr lang="en-US" sz="1600" b="1" dirty="0">
                <a:solidFill>
                  <a:srgbClr val="000000"/>
                </a:solidFill>
              </a:rPr>
              <a:t>Hidden size</a:t>
            </a:r>
            <a:r>
              <a:rPr lang="en-US" sz="1600" dirty="0">
                <a:solidFill>
                  <a:srgbClr val="000000"/>
                </a:solidFill>
              </a:rPr>
              <a:t>: The number of hidden neurons which it should be between the size of the input layer and the size of the output layer.</a:t>
            </a:r>
          </a:p>
        </p:txBody>
      </p:sp>
      <p:sp>
        <p:nvSpPr>
          <p:cNvPr id="5" name="TextBox 4">
            <a:extLst>
              <a:ext uri="{FF2B5EF4-FFF2-40B4-BE49-F238E27FC236}">
                <a16:creationId xmlns:a16="http://schemas.microsoft.com/office/drawing/2014/main" id="{D111B7A0-1ED3-471F-F76B-90A7E57539CC}"/>
              </a:ext>
            </a:extLst>
          </p:cNvPr>
          <p:cNvSpPr txBox="1"/>
          <p:nvPr/>
        </p:nvSpPr>
        <p:spPr>
          <a:xfrm>
            <a:off x="6193300" y="3664334"/>
            <a:ext cx="5855368" cy="2082621"/>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Dropout rate</a:t>
            </a:r>
            <a:r>
              <a:rPr lang="en-US" sz="1600" dirty="0">
                <a:solidFill>
                  <a:srgbClr val="000000"/>
                </a:solidFill>
              </a:rPr>
              <a:t>: A regularization technique for reducing overfitting in artificial neural networks by turning off a portion of the nodes (In other words   not to update a portion of weights).</a:t>
            </a:r>
          </a:p>
          <a:p>
            <a:pPr algn="just" rtl="0">
              <a:spcBef>
                <a:spcPts val="1000"/>
              </a:spcBef>
              <a:spcAft>
                <a:spcPts val="1000"/>
              </a:spcAft>
            </a:pPr>
            <a:r>
              <a:rPr lang="en-US" sz="1600" b="1" dirty="0">
                <a:solidFill>
                  <a:srgbClr val="000000"/>
                </a:solidFill>
              </a:rPr>
              <a:t>Learning rate</a:t>
            </a:r>
            <a:r>
              <a:rPr lang="en-US" sz="1600" dirty="0">
                <a:solidFill>
                  <a:srgbClr val="000000"/>
                </a:solidFill>
              </a:rPr>
              <a:t>: Determines the step size at each iteration while moving toward a minimum of a loss function.</a:t>
            </a:r>
          </a:p>
          <a:p>
            <a:pPr algn="just" rtl="0">
              <a:spcBef>
                <a:spcPts val="1000"/>
              </a:spcBef>
              <a:spcAft>
                <a:spcPts val="1000"/>
              </a:spcAft>
            </a:pPr>
            <a:r>
              <a:rPr lang="en-US" sz="1600" b="1" dirty="0">
                <a:solidFill>
                  <a:srgbClr val="000000"/>
                </a:solidFill>
              </a:rPr>
              <a:t>Optimizer</a:t>
            </a:r>
            <a:r>
              <a:rPr lang="en-US" sz="1600" dirty="0">
                <a:solidFill>
                  <a:srgbClr val="000000"/>
                </a:solidFill>
              </a:rPr>
              <a:t>: An algorithm to optimize gradient descent.</a:t>
            </a:r>
            <a:endParaRPr lang="en-US" dirty="0"/>
          </a:p>
        </p:txBody>
      </p:sp>
    </p:spTree>
    <p:extLst>
      <p:ext uri="{BB962C8B-B14F-4D97-AF65-F5344CB8AC3E}">
        <p14:creationId xmlns:p14="http://schemas.microsoft.com/office/powerpoint/2010/main" val="543321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Batch size, iterations, epochs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080" name="Picture 8">
            <a:extLst>
              <a:ext uri="{FF2B5EF4-FFF2-40B4-BE49-F238E27FC236}">
                <a16:creationId xmlns:a16="http://schemas.microsoft.com/office/drawing/2014/main" id="{43C9273F-D356-4FE9-CBD4-E8B275E6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5254836" cy="49489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4F329-24B4-6BDC-D824-2514FB21E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247" y="866382"/>
            <a:ext cx="4287086" cy="233628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530DF0-7D3D-6DDC-15E5-952E4AA3D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5252" y="3202669"/>
            <a:ext cx="1199772" cy="29409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6EA1-1B5C-9E1B-6FF9-A0DA3817F835}"/>
              </a:ext>
            </a:extLst>
          </p:cNvPr>
          <p:cNvSpPr txBox="1"/>
          <p:nvPr/>
        </p:nvSpPr>
        <p:spPr>
          <a:xfrm>
            <a:off x="8996362" y="3202670"/>
            <a:ext cx="3076970" cy="3539430"/>
          </a:xfrm>
          <a:prstGeom prst="rect">
            <a:avLst/>
          </a:prstGeom>
          <a:noFill/>
        </p:spPr>
        <p:txBody>
          <a:bodyPr wrap="square">
            <a:spAutoFit/>
          </a:bodyPr>
          <a:lstStyle/>
          <a:p>
            <a:pPr rtl="0">
              <a:spcBef>
                <a:spcPts val="0"/>
              </a:spcBef>
              <a:spcAft>
                <a:spcPts val="0"/>
              </a:spcAft>
            </a:pPr>
            <a:r>
              <a:rPr lang="en-US" sz="1600" b="1" dirty="0">
                <a:solidFill>
                  <a:srgbClr val="000000"/>
                </a:solidFill>
              </a:rPr>
              <a:t>Epoch: </a:t>
            </a:r>
          </a:p>
          <a:p>
            <a:pPr rtl="0">
              <a:spcBef>
                <a:spcPts val="0"/>
              </a:spcBef>
              <a:spcAft>
                <a:spcPts val="0"/>
              </a:spcAft>
            </a:pPr>
            <a:r>
              <a:rPr lang="en-US" sz="1600" dirty="0">
                <a:solidFill>
                  <a:srgbClr val="000000"/>
                </a:solidFill>
              </a:rPr>
              <a:t>The number of practicing the painting.</a:t>
            </a:r>
          </a:p>
          <a:p>
            <a:pPr rtl="0">
              <a:spcBef>
                <a:spcPts val="0"/>
              </a:spcBef>
              <a:spcAft>
                <a:spcPts val="0"/>
              </a:spcAft>
            </a:pPr>
            <a:br>
              <a:rPr lang="en-US" sz="1600" dirty="0">
                <a:solidFill>
                  <a:srgbClr val="000000"/>
                </a:solidFill>
              </a:rPr>
            </a:br>
            <a:r>
              <a:rPr lang="en-US" sz="1600" b="1" dirty="0">
                <a:solidFill>
                  <a:srgbClr val="000000"/>
                </a:solidFill>
              </a:rPr>
              <a:t>Pros:</a:t>
            </a:r>
          </a:p>
          <a:p>
            <a:pPr rtl="0">
              <a:spcBef>
                <a:spcPts val="0"/>
              </a:spcBef>
              <a:spcAft>
                <a:spcPts val="0"/>
              </a:spcAft>
            </a:pPr>
            <a:r>
              <a:rPr lang="en-US" sz="1600" dirty="0">
                <a:solidFill>
                  <a:srgbClr val="000000"/>
                </a:solidFill>
              </a:rPr>
              <a:t>Improve the accuracy = improve the painting</a:t>
            </a:r>
          </a:p>
          <a:p>
            <a:pPr rtl="0">
              <a:spcBef>
                <a:spcPts val="0"/>
              </a:spcBef>
              <a:spcAft>
                <a:spcPts val="0"/>
              </a:spcAft>
            </a:pPr>
            <a:br>
              <a:rPr lang="en-US" sz="1600" dirty="0">
                <a:solidFill>
                  <a:srgbClr val="000000"/>
                </a:solidFill>
              </a:rPr>
            </a:br>
            <a:r>
              <a:rPr lang="en-US" sz="1600" b="1" dirty="0">
                <a:solidFill>
                  <a:srgbClr val="000000"/>
                </a:solidFill>
              </a:rPr>
              <a:t>Cons:</a:t>
            </a:r>
          </a:p>
          <a:p>
            <a:pPr rtl="0">
              <a:spcBef>
                <a:spcPts val="0"/>
              </a:spcBef>
              <a:spcAft>
                <a:spcPts val="0"/>
              </a:spcAft>
            </a:pPr>
            <a:r>
              <a:rPr lang="en-US" sz="1600" dirty="0">
                <a:solidFill>
                  <a:srgbClr val="000000"/>
                </a:solidFill>
              </a:rPr>
              <a:t>- Computational cost = Artist salary</a:t>
            </a:r>
          </a:p>
          <a:p>
            <a:pPr rtl="0">
              <a:spcBef>
                <a:spcPts val="0"/>
              </a:spcBef>
              <a:spcAft>
                <a:spcPts val="0"/>
              </a:spcAft>
            </a:pPr>
            <a:br>
              <a:rPr lang="en-US" sz="1600" dirty="0">
                <a:solidFill>
                  <a:srgbClr val="000000"/>
                </a:solidFill>
              </a:rPr>
            </a:br>
            <a:r>
              <a:rPr lang="en-US" sz="1600" dirty="0">
                <a:solidFill>
                  <a:srgbClr val="000000"/>
                </a:solidFill>
              </a:rPr>
              <a:t>- Overfitting: Learning one kind of tree well but not experienced on the other trees.</a:t>
            </a:r>
          </a:p>
        </p:txBody>
      </p:sp>
      <p:sp>
        <p:nvSpPr>
          <p:cNvPr id="6" name="TextBox 5">
            <a:extLst>
              <a:ext uri="{FF2B5EF4-FFF2-40B4-BE49-F238E27FC236}">
                <a16:creationId xmlns:a16="http://schemas.microsoft.com/office/drawing/2014/main" id="{038EA7AD-9114-B3E2-433D-99DB11420399}"/>
              </a:ext>
            </a:extLst>
          </p:cNvPr>
          <p:cNvSpPr txBox="1"/>
          <p:nvPr/>
        </p:nvSpPr>
        <p:spPr>
          <a:xfrm>
            <a:off x="151354" y="5911103"/>
            <a:ext cx="6181724" cy="830997"/>
          </a:xfrm>
          <a:prstGeom prst="rect">
            <a:avLst/>
          </a:prstGeom>
          <a:noFill/>
        </p:spPr>
        <p:txBody>
          <a:bodyPr wrap="square">
            <a:spAutoFit/>
          </a:bodyPr>
          <a:lstStyle/>
          <a:p>
            <a:pPr rtl="0">
              <a:spcBef>
                <a:spcPts val="0"/>
              </a:spcBef>
              <a:spcAft>
                <a:spcPts val="0"/>
              </a:spcAft>
            </a:pPr>
            <a:r>
              <a:rPr lang="en-US" sz="1600" b="1" dirty="0">
                <a:solidFill>
                  <a:srgbClr val="000000"/>
                </a:solidFill>
              </a:rPr>
              <a:t>Batch size: </a:t>
            </a:r>
          </a:p>
          <a:p>
            <a:pPr indent="457200" rtl="0">
              <a:spcBef>
                <a:spcPts val="0"/>
              </a:spcBef>
              <a:spcAft>
                <a:spcPts val="0"/>
              </a:spcAft>
            </a:pPr>
            <a:r>
              <a:rPr lang="en-US" sz="1600" dirty="0">
                <a:solidFill>
                  <a:srgbClr val="000000"/>
                </a:solidFill>
              </a:rPr>
              <a:t>The number of English words we can memorize every day. </a:t>
            </a:r>
          </a:p>
          <a:p>
            <a:pPr indent="457200" rtl="0">
              <a:spcBef>
                <a:spcPts val="0"/>
              </a:spcBef>
              <a:spcAft>
                <a:spcPts val="0"/>
              </a:spcAft>
            </a:pPr>
            <a:r>
              <a:rPr lang="en-US" sz="1600" dirty="0">
                <a:solidFill>
                  <a:srgbClr val="000000"/>
                </a:solidFill>
              </a:rPr>
              <a:t>(words=6, batch size=2, iteration=3)</a:t>
            </a:r>
          </a:p>
        </p:txBody>
      </p:sp>
    </p:spTree>
    <p:extLst>
      <p:ext uri="{BB962C8B-B14F-4D97-AF65-F5344CB8AC3E}">
        <p14:creationId xmlns:p14="http://schemas.microsoft.com/office/powerpoint/2010/main" val="140527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Cross</a:t>
            </a:r>
            <a:r>
              <a:rPr lang="en-US" sz="1800" b="1" i="0" u="none" strike="noStrike" dirty="0">
                <a:solidFill>
                  <a:srgbClr val="D313AA"/>
                </a:solidFill>
                <a:effectLst/>
                <a:latin typeface="Times New Roman" panose="02020603050405020304" pitchFamily="18" charset="0"/>
              </a:rPr>
              <a:t> </a:t>
            </a:r>
            <a:r>
              <a:rPr lang="en-US" sz="2800" b="1" dirty="0">
                <a:solidFill>
                  <a:srgbClr val="D313AA"/>
                </a:solidFill>
                <a:latin typeface="Times New Roman" panose="02020603050405020304" pitchFamily="18" charset="0"/>
              </a:rPr>
              <a:t>join</a:t>
            </a:r>
            <a:endParaRPr sz="2800" b="1" dirty="0">
              <a:solidFill>
                <a:srgbClr val="D313AA"/>
              </a:solidFill>
              <a:latin typeface="Times New Roman" panose="02020603050405020304" pitchFamily="18" charset="0"/>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098" name="Picture 2">
            <a:extLst>
              <a:ext uri="{FF2B5EF4-FFF2-40B4-BE49-F238E27FC236}">
                <a16:creationId xmlns:a16="http://schemas.microsoft.com/office/drawing/2014/main" id="{18F5C69C-669C-BF35-740D-E6077755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28479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E46E3F9-95CD-40E7-9CB0-1BB8221C4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2866179"/>
            <a:ext cx="11921978" cy="38759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85F77CF-3EB4-5D53-C9FB-8F905F513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3" t="13887" r="-853" b="14539"/>
          <a:stretch/>
        </p:blipFill>
        <p:spPr bwMode="auto">
          <a:xfrm>
            <a:off x="8472612" y="871602"/>
            <a:ext cx="1553952" cy="867607"/>
          </a:xfrm>
          <a:prstGeom prst="rect">
            <a:avLst/>
          </a:prstGeom>
          <a:noFill/>
          <a:extLst>
            <a:ext uri="{909E8E84-426E-40DD-AFC4-6F175D3DCCD1}">
              <a14:hiddenFill xmlns:a14="http://schemas.microsoft.com/office/drawing/2010/main">
                <a:solidFill>
                  <a:srgbClr val="FFFFFF"/>
                </a:solidFill>
              </a14:hiddenFill>
            </a:ext>
          </a:extLst>
        </p:spPr>
      </p:pic>
      <p:sp>
        <p:nvSpPr>
          <p:cNvPr id="2" name="Callout: Down Arrow 1">
            <a:extLst>
              <a:ext uri="{FF2B5EF4-FFF2-40B4-BE49-F238E27FC236}">
                <a16:creationId xmlns:a16="http://schemas.microsoft.com/office/drawing/2014/main" id="{7E92C3FA-809F-3B16-8BCF-55A65CBB65D7}"/>
              </a:ext>
            </a:extLst>
          </p:cNvPr>
          <p:cNvSpPr/>
          <p:nvPr/>
        </p:nvSpPr>
        <p:spPr>
          <a:xfrm>
            <a:off x="8309811" y="1824860"/>
            <a:ext cx="3441032" cy="1041320"/>
          </a:xfrm>
          <a:prstGeom prst="downArrowCallout">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rgbClr val="000000"/>
                </a:solidFill>
                <a:effectLst/>
                <a:latin typeface="Arial" panose="020B0604020202020204" pitchFamily="34" charset="0"/>
              </a:rPr>
              <a:t>4 * 4 * 4 * 4 * 9 * 4 * 9 = </a:t>
            </a:r>
            <a:r>
              <a:rPr lang="en-US" sz="1800" b="1" i="0" u="none" strike="noStrike" dirty="0">
                <a:solidFill>
                  <a:srgbClr val="000000"/>
                </a:solidFill>
                <a:effectLst/>
                <a:latin typeface="Arial" panose="020B0604020202020204" pitchFamily="34" charset="0"/>
              </a:rPr>
              <a:t>82,944</a:t>
            </a:r>
            <a:endParaRPr lang="en-US" b="0" dirty="0">
              <a:effectLst/>
            </a:endParaRPr>
          </a:p>
        </p:txBody>
      </p:sp>
      <p:sp>
        <p:nvSpPr>
          <p:cNvPr id="3" name="Arrow: Right 2">
            <a:extLst>
              <a:ext uri="{FF2B5EF4-FFF2-40B4-BE49-F238E27FC236}">
                <a16:creationId xmlns:a16="http://schemas.microsoft.com/office/drawing/2014/main" id="{161AA5EB-A6D3-EA0B-78A1-C7931375C3F2}"/>
              </a:ext>
            </a:extLst>
          </p:cNvPr>
          <p:cNvSpPr/>
          <p:nvPr/>
        </p:nvSpPr>
        <p:spPr>
          <a:xfrm>
            <a:off x="441157" y="1824860"/>
            <a:ext cx="1138989" cy="673768"/>
          </a:xfrm>
          <a:prstGeom prst="rightArrow">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 2 = </a:t>
            </a:r>
            <a:r>
              <a:rPr lang="en-US" b="1" dirty="0">
                <a:solidFill>
                  <a:schemeClr val="tx1"/>
                </a:solidFill>
              </a:rPr>
              <a:t>6</a:t>
            </a:r>
          </a:p>
        </p:txBody>
      </p:sp>
    </p:spTree>
    <p:extLst>
      <p:ext uri="{BB962C8B-B14F-4D97-AF65-F5344CB8AC3E}">
        <p14:creationId xmlns:p14="http://schemas.microsoft.com/office/powerpoint/2010/main" val="487240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E09B978-BA76-ABC8-25DD-1E036F1892B1}"/>
              </a:ext>
            </a:extLst>
          </p:cNvPr>
          <p:cNvSpPr txBox="1"/>
          <p:nvPr/>
        </p:nvSpPr>
        <p:spPr>
          <a:xfrm>
            <a:off x="143332" y="913487"/>
            <a:ext cx="6096000" cy="1938992"/>
          </a:xfrm>
          <a:prstGeom prst="rect">
            <a:avLst/>
          </a:prstGeom>
          <a:noFill/>
        </p:spPr>
        <p:txBody>
          <a:bodyPr wrap="square">
            <a:spAutoFit/>
          </a:bodyPr>
          <a:lstStyle/>
          <a:p>
            <a:pPr rtl="0">
              <a:spcBef>
                <a:spcPts val="0"/>
              </a:spcBef>
              <a:spcAft>
                <a:spcPts val="0"/>
              </a:spcAft>
            </a:pPr>
            <a:r>
              <a:rPr lang="en-US" sz="2000" b="1" dirty="0">
                <a:solidFill>
                  <a:srgbClr val="000000"/>
                </a:solidFill>
              </a:rPr>
              <a:t>1. Gradient-based optimization</a:t>
            </a:r>
          </a:p>
          <a:p>
            <a:pPr rtl="0">
              <a:spcBef>
                <a:spcPts val="0"/>
              </a:spcBef>
              <a:spcAft>
                <a:spcPts val="0"/>
              </a:spcAft>
            </a:pPr>
            <a:r>
              <a:rPr lang="en-US" sz="2000" b="1" dirty="0">
                <a:solidFill>
                  <a:srgbClr val="000000"/>
                </a:solidFill>
              </a:rPr>
              <a:t>2. Grid search</a:t>
            </a:r>
          </a:p>
          <a:p>
            <a:pPr rtl="0">
              <a:spcBef>
                <a:spcPts val="0"/>
              </a:spcBef>
              <a:spcAft>
                <a:spcPts val="0"/>
              </a:spcAft>
            </a:pPr>
            <a:r>
              <a:rPr lang="en-US" sz="2000" b="1" dirty="0">
                <a:solidFill>
                  <a:srgbClr val="000000"/>
                </a:solidFill>
              </a:rPr>
              <a:t>3. Random search</a:t>
            </a:r>
          </a:p>
          <a:p>
            <a:pPr rtl="0">
              <a:spcBef>
                <a:spcPts val="0"/>
              </a:spcBef>
              <a:spcAft>
                <a:spcPts val="0"/>
              </a:spcAft>
            </a:pPr>
            <a:r>
              <a:rPr lang="en-US" sz="2000" b="1" dirty="0">
                <a:solidFill>
                  <a:srgbClr val="000000"/>
                </a:solidFill>
              </a:rPr>
              <a:t>4. Bayesian optimization</a:t>
            </a:r>
          </a:p>
          <a:p>
            <a:pPr rtl="0">
              <a:spcBef>
                <a:spcPts val="0"/>
              </a:spcBef>
              <a:spcAft>
                <a:spcPts val="0"/>
              </a:spcAft>
            </a:pPr>
            <a:r>
              <a:rPr lang="en-US" sz="2000" b="1" dirty="0">
                <a:solidFill>
                  <a:srgbClr val="000000"/>
                </a:solidFill>
              </a:rPr>
              <a:t>5. Adaptive search</a:t>
            </a:r>
          </a:p>
          <a:p>
            <a:pPr rtl="0">
              <a:spcBef>
                <a:spcPts val="0"/>
              </a:spcBef>
              <a:spcAft>
                <a:spcPts val="0"/>
              </a:spcAft>
            </a:pPr>
            <a:r>
              <a:rPr lang="en-US" sz="2000" b="1" dirty="0">
                <a:solidFill>
                  <a:srgbClr val="000000"/>
                </a:solidFill>
              </a:rPr>
              <a:t>6. Early stopping</a:t>
            </a:r>
          </a:p>
        </p:txBody>
      </p:sp>
      <p:pic>
        <p:nvPicPr>
          <p:cNvPr id="5122" name="Picture 2">
            <a:extLst>
              <a:ext uri="{FF2B5EF4-FFF2-40B4-BE49-F238E27FC236}">
                <a16:creationId xmlns:a16="http://schemas.microsoft.com/office/drawing/2014/main" id="{6B1672C8-9BCC-F512-8061-2937FB494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4" y="3172338"/>
            <a:ext cx="8181975" cy="2424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2F3F43-F23E-19BD-D911-B656C1E14BA3}"/>
              </a:ext>
            </a:extLst>
          </p:cNvPr>
          <p:cNvSpPr txBox="1"/>
          <p:nvPr/>
        </p:nvSpPr>
        <p:spPr>
          <a:xfrm>
            <a:off x="151354" y="5861621"/>
            <a:ext cx="11930000" cy="923330"/>
          </a:xfrm>
          <a:prstGeom prst="rect">
            <a:avLst/>
          </a:prstGeom>
          <a:noFill/>
        </p:spPr>
        <p:txBody>
          <a:bodyPr wrap="square">
            <a:spAutoFit/>
          </a:bodyPr>
          <a:lstStyle/>
          <a:p>
            <a:pPr rtl="0">
              <a:spcBef>
                <a:spcPts val="0"/>
              </a:spcBef>
              <a:spcAft>
                <a:spcPts val="0"/>
              </a:spcAft>
            </a:pPr>
            <a:r>
              <a:rPr lang="da-DK" b="1" dirty="0">
                <a:solidFill>
                  <a:srgbClr val="000000"/>
                </a:solidFill>
              </a:rPr>
              <a:t>Ref: </a:t>
            </a:r>
          </a:p>
          <a:p>
            <a:pPr indent="457200" rtl="0">
              <a:spcBef>
                <a:spcPts val="0"/>
              </a:spcBef>
              <a:spcAft>
                <a:spcPts val="0"/>
              </a:spcAft>
            </a:pPr>
            <a:r>
              <a:rPr lang="da-DK" dirty="0">
                <a:solidFill>
                  <a:srgbClr val="000000"/>
                </a:solidFill>
              </a:rPr>
              <a:t>Hyperparameter optimization   </a:t>
            </a:r>
            <a:r>
              <a:rPr lang="da-DK" dirty="0">
                <a:solidFill>
                  <a:srgbClr val="0070C0"/>
                </a:solidFill>
                <a:hlinkClick r:id="rId5">
                  <a:extLst>
                    <a:ext uri="{A12FA001-AC4F-418D-AE19-62706E023703}">
                      <ahyp:hlinkClr xmlns:ahyp="http://schemas.microsoft.com/office/drawing/2018/hyperlinkcolor" val="tx"/>
                    </a:ext>
                  </a:extLst>
                </a:hlinkClick>
              </a:rPr>
              <a:t>https://en.wikipedia.org/wiki/Hyperparameter_optimization</a:t>
            </a:r>
            <a:r>
              <a:rPr lang="da-DK" dirty="0">
                <a:solidFill>
                  <a:srgbClr val="0070C0"/>
                </a:solidFill>
              </a:rPr>
              <a:t> </a:t>
            </a:r>
            <a:r>
              <a:rPr lang="da-DK" dirty="0">
                <a:solidFill>
                  <a:srgbClr val="000000"/>
                </a:solidFill>
              </a:rPr>
              <a:t>    </a:t>
            </a:r>
          </a:p>
          <a:p>
            <a:pPr indent="457200" rtl="0">
              <a:spcBef>
                <a:spcPts val="0"/>
              </a:spcBef>
              <a:spcAft>
                <a:spcPts val="0"/>
              </a:spcAft>
            </a:pPr>
            <a:r>
              <a:rPr lang="da-DK" dirty="0">
                <a:solidFill>
                  <a:srgbClr val="000000"/>
                </a:solidFill>
              </a:rPr>
              <a:t>Adaptive Hyperparameter Tuning  </a:t>
            </a:r>
            <a:r>
              <a:rPr lang="da-DK" dirty="0">
                <a:solidFill>
                  <a:srgbClr val="0070C0"/>
                </a:solidFill>
                <a:hlinkClick r:id="rId6">
                  <a:extLst>
                    <a:ext uri="{A12FA001-AC4F-418D-AE19-62706E023703}">
                      <ahyp:hlinkClr xmlns:ahyp="http://schemas.microsoft.com/office/drawing/2018/hyperlinkcolor" val="tx"/>
                    </a:ext>
                  </a:extLst>
                </a:hlinkClick>
              </a:rPr>
              <a:t>https://determined.ai/assets/images/resources/AdaptiveHyperparameterTuning.pdf</a:t>
            </a:r>
            <a:r>
              <a:rPr lang="da-DK" dirty="0">
                <a:solidFill>
                  <a:srgbClr val="0070C0"/>
                </a:solidFill>
              </a:rPr>
              <a:t> </a:t>
            </a:r>
          </a:p>
        </p:txBody>
      </p:sp>
      <p:sp>
        <p:nvSpPr>
          <p:cNvPr id="2" name="Google Shape;459;p52">
            <a:extLst>
              <a:ext uri="{FF2B5EF4-FFF2-40B4-BE49-F238E27FC236}">
                <a16:creationId xmlns:a16="http://schemas.microsoft.com/office/drawing/2014/main" id="{20AF0CEF-BDDB-1250-B275-E2841FF85571}"/>
              </a:ext>
            </a:extLst>
          </p:cNvPr>
          <p:cNvSpPr/>
          <p:nvPr/>
        </p:nvSpPr>
        <p:spPr>
          <a:xfrm>
            <a:off x="151354" y="5861621"/>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137825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6148" name="Picture 4">
            <a:extLst>
              <a:ext uri="{FF2B5EF4-FFF2-40B4-BE49-F238E27FC236}">
                <a16:creationId xmlns:a16="http://schemas.microsoft.com/office/drawing/2014/main" id="{399D9A27-A456-7C21-DAF9-75F0BACCE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 y="1614271"/>
            <a:ext cx="9267825"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2A856-3035-50E4-7882-75B71A356025}"/>
              </a:ext>
            </a:extLst>
          </p:cNvPr>
          <p:cNvSpPr txBox="1"/>
          <p:nvPr/>
        </p:nvSpPr>
        <p:spPr>
          <a:xfrm>
            <a:off x="143332" y="3285700"/>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
        <p:nvSpPr>
          <p:cNvPr id="5" name="TextBox 4">
            <a:extLst>
              <a:ext uri="{FF2B5EF4-FFF2-40B4-BE49-F238E27FC236}">
                <a16:creationId xmlns:a16="http://schemas.microsoft.com/office/drawing/2014/main" id="{06C06BEE-13D6-1A79-F503-B14C66B3B590}"/>
              </a:ext>
            </a:extLst>
          </p:cNvPr>
          <p:cNvSpPr txBox="1"/>
          <p:nvPr/>
        </p:nvSpPr>
        <p:spPr>
          <a:xfrm>
            <a:off x="143332" y="6211669"/>
            <a:ext cx="11292739"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i="0" u="none" strike="noStrike" dirty="0">
                <a:solidFill>
                  <a:srgbClr val="000000"/>
                </a:solidFill>
                <a:effectLst/>
              </a:rPr>
              <a:t>:</a:t>
            </a:r>
            <a:r>
              <a:rPr lang="en-US" sz="1800" b="1" i="0" u="none" strike="noStrike" dirty="0">
                <a:solidFill>
                  <a:srgbClr val="000000"/>
                </a:solidFill>
                <a:effectLst/>
              </a:rPr>
              <a:t>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b="0" dirty="0">
              <a:effectLst/>
            </a:endParaRPr>
          </a:p>
        </p:txBody>
      </p:sp>
      <p:sp>
        <p:nvSpPr>
          <p:cNvPr id="2" name="Google Shape;459;p52">
            <a:extLst>
              <a:ext uri="{FF2B5EF4-FFF2-40B4-BE49-F238E27FC236}">
                <a16:creationId xmlns:a16="http://schemas.microsoft.com/office/drawing/2014/main" id="{D6428268-7DAB-2093-7E3B-F1799703D8B4}"/>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856AEB94-4A57-F4E6-6752-0E853CE1EEC2}"/>
              </a:ext>
            </a:extLst>
          </p:cNvPr>
          <p:cNvSpPr txBox="1"/>
          <p:nvPr/>
        </p:nvSpPr>
        <p:spPr>
          <a:xfrm>
            <a:off x="163931" y="938501"/>
            <a:ext cx="9529010" cy="523220"/>
          </a:xfrm>
          <a:prstGeom prst="rect">
            <a:avLst/>
          </a:prstGeom>
          <a:noFill/>
        </p:spPr>
        <p:txBody>
          <a:bodyPr wrap="square" rtlCol="0">
            <a:spAutoFit/>
          </a:bodyPr>
          <a:lstStyle/>
          <a:p>
            <a:r>
              <a:rPr lang="en-US" sz="2800" b="1" dirty="0"/>
              <a:t>An overview of gradient descent optimization algorithms</a:t>
            </a:r>
          </a:p>
        </p:txBody>
      </p:sp>
    </p:spTree>
    <p:extLst>
      <p:ext uri="{BB962C8B-B14F-4D97-AF65-F5344CB8AC3E}">
        <p14:creationId xmlns:p14="http://schemas.microsoft.com/office/powerpoint/2010/main" val="1833353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pic>
        <p:nvPicPr>
          <p:cNvPr id="7170" name="Picture 2">
            <a:extLst>
              <a:ext uri="{FF2B5EF4-FFF2-40B4-BE49-F238E27FC236}">
                <a16:creationId xmlns:a16="http://schemas.microsoft.com/office/drawing/2014/main" id="{0EC14A82-6A62-4EEA-6BC8-DE5903215E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55" b="2698"/>
          <a:stretch/>
        </p:blipFill>
        <p:spPr bwMode="auto">
          <a:xfrm>
            <a:off x="151354" y="921869"/>
            <a:ext cx="5331699" cy="2406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DA1012-2F89-948F-31F4-C7220BC7E876}"/>
              </a:ext>
            </a:extLst>
          </p:cNvPr>
          <p:cNvSpPr txBox="1"/>
          <p:nvPr/>
        </p:nvSpPr>
        <p:spPr>
          <a:xfrm>
            <a:off x="151354" y="6166508"/>
            <a:ext cx="11921978"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1D9542B6-B775-E863-E724-0B66C1EE81CF}"/>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BFBE90F3-4273-9496-97A7-7A3C807DBC1D}"/>
              </a:ext>
            </a:extLst>
          </p:cNvPr>
          <p:cNvSpPr txBox="1"/>
          <p:nvPr/>
        </p:nvSpPr>
        <p:spPr>
          <a:xfrm>
            <a:off x="143332" y="3373931"/>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Tree>
    <p:extLst>
      <p:ext uri="{BB962C8B-B14F-4D97-AF65-F5344CB8AC3E}">
        <p14:creationId xmlns:p14="http://schemas.microsoft.com/office/powerpoint/2010/main" val="1632351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FF"/>
                </a:solidFill>
                <a:effectLst/>
                <a:latin typeface="Times New Roman" panose="02020603050405020304" pitchFamily="18" charset="0"/>
              </a:rPr>
              <a:t>Optimizers </a:t>
            </a:r>
            <a:r>
              <a:rPr lang="en-US" sz="2800" b="1" i="0" u="none" strike="noStrike" dirty="0">
                <a:solidFill>
                  <a:srgbClr val="000000"/>
                </a:solidFill>
                <a:effectLst/>
                <a:latin typeface="Times New Roman" panose="02020603050405020304" pitchFamily="18" charset="0"/>
              </a:rPr>
              <a:t>|</a:t>
            </a:r>
            <a:r>
              <a:rPr lang="en-US" sz="2800" b="1" i="0" u="none" strike="noStrike" dirty="0">
                <a:solidFill>
                  <a:srgbClr val="D313AA"/>
                </a:solidFill>
                <a:effectLst/>
                <a:latin typeface="Times New Roman" panose="02020603050405020304" pitchFamily="18" charset="0"/>
              </a:rPr>
              <a:t> Momentum</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9</a:t>
            </a:r>
            <a:endParaRPr sz="2933" b="1" dirty="0">
              <a:solidFill>
                <a:schemeClr val="dk1"/>
              </a:solidFill>
              <a:latin typeface="Arial"/>
              <a:ea typeface="Arial"/>
              <a:cs typeface="Arial"/>
              <a:sym typeface="Arial"/>
            </a:endParaRPr>
          </a:p>
        </p:txBody>
      </p:sp>
      <p:pic>
        <p:nvPicPr>
          <p:cNvPr id="8194" name="Picture 2">
            <a:extLst>
              <a:ext uri="{FF2B5EF4-FFF2-40B4-BE49-F238E27FC236}">
                <a16:creationId xmlns:a16="http://schemas.microsoft.com/office/drawing/2014/main" id="{FD333A27-8F09-6BE5-F48D-F83D09D00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0" y="871600"/>
            <a:ext cx="11158972" cy="33554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0BD7B2D-C05A-A868-E6BE-A776FA222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3" y="4227095"/>
            <a:ext cx="11288074" cy="2029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A59BE-02C2-A322-C177-B581D528CDF2}"/>
              </a:ext>
            </a:extLst>
          </p:cNvPr>
          <p:cNvSpPr txBox="1"/>
          <p:nvPr/>
        </p:nvSpPr>
        <p:spPr>
          <a:xfrm>
            <a:off x="151354" y="6428915"/>
            <a:ext cx="6096000"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b="0" i="0" u="none" strike="noStrike" dirty="0">
                <a:solidFill>
                  <a:srgbClr val="000000"/>
                </a:solidFill>
                <a:effectLst/>
              </a:rPr>
              <a:t>: </a:t>
            </a:r>
            <a:r>
              <a:rPr lang="en-US" sz="1800" b="0" i="0" u="sng" strike="noStrike" dirty="0">
                <a:solidFill>
                  <a:srgbClr val="0000FF"/>
                </a:solidFill>
                <a:effectLst/>
                <a:hlinkClick r:id="rId6"/>
              </a:rPr>
              <a:t>https://arxiv.org/abs/1609.04747</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52B543CB-5991-C908-827F-8F664BBF4288}"/>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423650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2.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45B6293-968F-9248-E493-DD8A05C0EF10}"/>
              </a:ext>
            </a:extLst>
          </p:cNvPr>
          <p:cNvSpPr txBox="1"/>
          <p:nvPr/>
        </p:nvSpPr>
        <p:spPr>
          <a:xfrm>
            <a:off x="186280" y="871602"/>
            <a:ext cx="8203741" cy="1754326"/>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Grid search across different values of two hyperparameters. For each hyperparameter, </a:t>
            </a:r>
            <a:r>
              <a:rPr lang="en-US" sz="1800" b="1" i="0" u="none" strike="noStrike" dirty="0">
                <a:solidFill>
                  <a:srgbClr val="202122"/>
                </a:solidFill>
                <a:effectLst/>
              </a:rPr>
              <a:t>10 </a:t>
            </a:r>
            <a:r>
              <a:rPr lang="en-US" sz="1800" b="0" i="0" u="none" strike="noStrike" dirty="0">
                <a:solidFill>
                  <a:srgbClr val="202122"/>
                </a:solidFill>
                <a:effectLst/>
              </a:rPr>
              <a:t>different values are considered, so a total of </a:t>
            </a:r>
            <a:r>
              <a:rPr lang="en-US" sz="1800" b="1" i="0" u="none" strike="noStrike" dirty="0">
                <a:solidFill>
                  <a:srgbClr val="202122"/>
                </a:solidFill>
                <a:effectLst/>
              </a:rPr>
              <a:t>100 </a:t>
            </a:r>
            <a:r>
              <a:rPr lang="en-US" sz="1800" b="0" i="0" u="none" strike="noStrike" dirty="0">
                <a:solidFill>
                  <a:srgbClr val="202122"/>
                </a:solidFill>
                <a:effectLst/>
              </a:rPr>
              <a:t>different combinations are evaluated and compared. </a:t>
            </a:r>
          </a:p>
          <a:p>
            <a:pPr algn="just" rtl="0">
              <a:spcBef>
                <a:spcPts val="0"/>
              </a:spcBef>
              <a:spcAft>
                <a:spcPts val="0"/>
              </a:spcAft>
            </a:pPr>
            <a:endParaRPr lang="en-US" b="0" dirty="0">
              <a:effectLst/>
            </a:endParaRP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Blue </a:t>
            </a:r>
            <a:r>
              <a:rPr lang="en-US" sz="1800" b="0" i="0" u="none" strike="noStrike" dirty="0">
                <a:solidFill>
                  <a:srgbClr val="202122"/>
                </a:solidFill>
                <a:effectLst/>
              </a:rPr>
              <a:t>indicates regions with strong results.</a:t>
            </a:r>
          </a:p>
          <a:p>
            <a:pPr marL="285750" indent="-285750" algn="just" rtl="0" fontAlgn="base">
              <a:spcBef>
                <a:spcPts val="0"/>
              </a:spcBef>
              <a:spcAft>
                <a:spcPts val="0"/>
              </a:spcAft>
              <a:buFont typeface="Arial" panose="020B0604020202020204" pitchFamily="34" charset="0"/>
              <a:buChar char="•"/>
            </a:pP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1026" name="Picture 2">
            <a:extLst>
              <a:ext uri="{FF2B5EF4-FFF2-40B4-BE49-F238E27FC236}">
                <a16:creationId xmlns:a16="http://schemas.microsoft.com/office/drawing/2014/main" id="{276ED067-1048-DAAA-4650-6D1CDA0FD9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2" t="2288" r="1205" b="3940"/>
          <a:stretch/>
        </p:blipFill>
        <p:spPr bwMode="auto">
          <a:xfrm>
            <a:off x="151354" y="2637615"/>
            <a:ext cx="5751095" cy="3742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091B4B-841E-0356-71B9-8C8675BFA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50001"/>
          <a:stretch/>
        </p:blipFill>
        <p:spPr bwMode="auto">
          <a:xfrm>
            <a:off x="7919072" y="1931461"/>
            <a:ext cx="4154260" cy="4212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17FBF5-FD22-FFAF-EB06-B7362FEF79A7}"/>
              </a:ext>
            </a:extLst>
          </p:cNvPr>
          <p:cNvSpPr txBox="1"/>
          <p:nvPr/>
        </p:nvSpPr>
        <p:spPr>
          <a:xfrm>
            <a:off x="151354" y="6480501"/>
            <a:ext cx="11667669"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B46EEDD0-8A43-7E59-199F-6118E4ED2C67}"/>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6" name="Table 5">
            <a:extLst>
              <a:ext uri="{FF2B5EF4-FFF2-40B4-BE49-F238E27FC236}">
                <a16:creationId xmlns:a16="http://schemas.microsoft.com/office/drawing/2014/main" id="{A83CBA29-5991-C75E-2BEA-F85858C94AFB}"/>
              </a:ext>
            </a:extLst>
          </p:cNvPr>
          <p:cNvGraphicFramePr>
            <a:graphicFrameLocks noGrp="1"/>
          </p:cNvGraphicFramePr>
          <p:nvPr>
            <p:extLst>
              <p:ext uri="{D42A27DB-BD31-4B8C-83A1-F6EECF244321}">
                <p14:modId xmlns:p14="http://schemas.microsoft.com/office/powerpoint/2010/main" val="2583933700"/>
              </p:ext>
            </p:extLst>
          </p:nvPr>
        </p:nvGraphicFramePr>
        <p:xfrm>
          <a:off x="9062742" y="950463"/>
          <a:ext cx="1974225" cy="790104"/>
        </p:xfrm>
        <a:graphic>
          <a:graphicData uri="http://schemas.openxmlformats.org/drawingml/2006/table">
            <a:tbl>
              <a:tblPr/>
              <a:tblGrid>
                <a:gridCol w="658075">
                  <a:extLst>
                    <a:ext uri="{9D8B030D-6E8A-4147-A177-3AD203B41FA5}">
                      <a16:colId xmlns:a16="http://schemas.microsoft.com/office/drawing/2014/main" val="3149979373"/>
                    </a:ext>
                  </a:extLst>
                </a:gridCol>
                <a:gridCol w="658075">
                  <a:extLst>
                    <a:ext uri="{9D8B030D-6E8A-4147-A177-3AD203B41FA5}">
                      <a16:colId xmlns:a16="http://schemas.microsoft.com/office/drawing/2014/main" val="193134611"/>
                    </a:ext>
                  </a:extLst>
                </a:gridCol>
                <a:gridCol w="658075">
                  <a:extLst>
                    <a:ext uri="{9D8B030D-6E8A-4147-A177-3AD203B41FA5}">
                      <a16:colId xmlns:a16="http://schemas.microsoft.com/office/drawing/2014/main" val="2848404075"/>
                    </a:ext>
                  </a:extLst>
                </a:gridCol>
              </a:tblGrid>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61178764"/>
                  </a:ext>
                </a:extLst>
              </a:tr>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18110419"/>
                  </a:ext>
                </a:extLst>
              </a:tr>
            </a:tbl>
          </a:graphicData>
        </a:graphic>
      </p:graphicFrame>
      <p:sp>
        <p:nvSpPr>
          <p:cNvPr id="8" name="Rectangle 2">
            <a:extLst>
              <a:ext uri="{FF2B5EF4-FFF2-40B4-BE49-F238E27FC236}">
                <a16:creationId xmlns:a16="http://schemas.microsoft.com/office/drawing/2014/main" id="{0E439B19-B132-5A5B-BC47-7321086D4C43}"/>
              </a:ext>
            </a:extLst>
          </p:cNvPr>
          <p:cNvSpPr>
            <a:spLocks noChangeArrowheads="1"/>
          </p:cNvSpPr>
          <p:nvPr/>
        </p:nvSpPr>
        <p:spPr bwMode="auto">
          <a:xfrm>
            <a:off x="9062744" y="950306"/>
            <a:ext cx="3468070" cy="53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18646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3. Random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11</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A511B807-6D06-289F-436D-F0725275F913}"/>
              </a:ext>
            </a:extLst>
          </p:cNvPr>
          <p:cNvSpPr txBox="1"/>
          <p:nvPr/>
        </p:nvSpPr>
        <p:spPr>
          <a:xfrm>
            <a:off x="151354" y="921869"/>
            <a:ext cx="11921978"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Random search across different combinations of values for two hyperparameters. In this example, 100 different random choices are evaluated. The </a:t>
            </a:r>
            <a:r>
              <a:rPr lang="en-US" sz="1800" b="0" i="0" u="none" strike="noStrike" dirty="0">
                <a:solidFill>
                  <a:srgbClr val="202122"/>
                </a:solidFill>
                <a:effectLst/>
                <a:highlight>
                  <a:srgbClr val="00FF00"/>
                </a:highlight>
              </a:rPr>
              <a:t>green bars </a:t>
            </a:r>
            <a:r>
              <a:rPr lang="en-US" sz="1800" b="0" i="0" u="none" strike="noStrike" dirty="0">
                <a:solidFill>
                  <a:srgbClr val="202122"/>
                </a:solidFill>
                <a:effectLst/>
              </a:rPr>
              <a:t>show that </a:t>
            </a:r>
            <a:r>
              <a:rPr lang="en-US" sz="1800" b="1" i="0" u="none" strike="noStrike" dirty="0">
                <a:solidFill>
                  <a:srgbClr val="202122"/>
                </a:solidFill>
                <a:effectLst/>
              </a:rPr>
              <a:t>more individual values for each hyperparameter are considered</a:t>
            </a:r>
            <a:r>
              <a:rPr lang="en-US" sz="1800" b="0" i="0" u="none" strike="noStrike" dirty="0">
                <a:solidFill>
                  <a:srgbClr val="202122"/>
                </a:solidFill>
                <a:effectLst/>
              </a:rPr>
              <a:t> compared to a grid search.</a:t>
            </a:r>
            <a:endParaRPr lang="en-US" b="0" dirty="0">
              <a:effectLst/>
            </a:endParaRPr>
          </a:p>
          <a:p>
            <a:pPr lvl="1" algn="just" fontAlgn="base">
              <a:buFont typeface="Arial" panose="020B0604020202020204" pitchFamily="34" charset="0"/>
              <a:buChar char="•"/>
            </a:pPr>
            <a:r>
              <a:rPr lang="en-US" b="0" i="0" u="none" strike="noStrike" dirty="0">
                <a:solidFill>
                  <a:srgbClr val="0000FF"/>
                </a:solidFill>
                <a:effectLst/>
              </a:rPr>
              <a:t> Blue </a:t>
            </a:r>
            <a:r>
              <a:rPr lang="en-US" b="0" i="0" u="none" strike="noStrike" dirty="0">
                <a:solidFill>
                  <a:srgbClr val="202122"/>
                </a:solidFill>
                <a:effectLst/>
              </a:rPr>
              <a:t>indicates regions with strong results.</a:t>
            </a:r>
          </a:p>
          <a:p>
            <a:pPr lvl="1" algn="just" fontAlgn="base">
              <a:buFont typeface="Arial" panose="020B0604020202020204" pitchFamily="34" charset="0"/>
              <a:buChar char="•"/>
            </a:pPr>
            <a:r>
              <a:rPr lang="en-US" dirty="0">
                <a:solidFill>
                  <a:srgbClr val="FF0000"/>
                </a:solidFill>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2050" name="Picture 2">
            <a:extLst>
              <a:ext uri="{FF2B5EF4-FFF2-40B4-BE49-F238E27FC236}">
                <a16:creationId xmlns:a16="http://schemas.microsoft.com/office/drawing/2014/main" id="{FB916950-FF90-031E-083E-87EF4EF7CE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1" t="1899" r="1923" b="3930"/>
          <a:stretch/>
        </p:blipFill>
        <p:spPr bwMode="auto">
          <a:xfrm>
            <a:off x="143332" y="2812113"/>
            <a:ext cx="5407235" cy="35564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BE1879-01C7-E717-1885-C96A84642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449"/>
          <a:stretch/>
        </p:blipFill>
        <p:spPr bwMode="auto">
          <a:xfrm>
            <a:off x="8349794" y="2352817"/>
            <a:ext cx="3690852" cy="3853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E2C99-2D66-BACD-ED0C-099CEE458C36}"/>
              </a:ext>
            </a:extLst>
          </p:cNvPr>
          <p:cNvSpPr txBox="1"/>
          <p:nvPr/>
        </p:nvSpPr>
        <p:spPr>
          <a:xfrm>
            <a:off x="143332" y="6460041"/>
            <a:ext cx="11642164"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i="0" u="none" strike="noStrike" dirty="0">
                <a:solidFill>
                  <a:srgbClr val="000000"/>
                </a:solidFill>
                <a:effectLst/>
              </a:rPr>
              <a:t>:</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51AB0585-3E49-4CDA-7C44-D64E3EABDB90}"/>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B4FB412E-56DB-445F-FBB8-3C0961B89CD4}"/>
              </a:ext>
            </a:extLst>
          </p:cNvPr>
          <p:cNvGraphicFramePr>
            <a:graphicFrameLocks noGrp="1"/>
          </p:cNvGraphicFramePr>
          <p:nvPr>
            <p:extLst>
              <p:ext uri="{D42A27DB-BD31-4B8C-83A1-F6EECF244321}">
                <p14:modId xmlns:p14="http://schemas.microsoft.com/office/powerpoint/2010/main" val="204160600"/>
              </p:ext>
            </p:extLst>
          </p:nvPr>
        </p:nvGraphicFramePr>
        <p:xfrm>
          <a:off x="6537154" y="1823185"/>
          <a:ext cx="2566740" cy="1050760"/>
        </p:xfrm>
        <a:graphic>
          <a:graphicData uri="http://schemas.openxmlformats.org/drawingml/2006/table">
            <a:tbl>
              <a:tblPr/>
              <a:tblGrid>
                <a:gridCol w="855580">
                  <a:extLst>
                    <a:ext uri="{9D8B030D-6E8A-4147-A177-3AD203B41FA5}">
                      <a16:colId xmlns:a16="http://schemas.microsoft.com/office/drawing/2014/main" val="535526432"/>
                    </a:ext>
                  </a:extLst>
                </a:gridCol>
                <a:gridCol w="855580">
                  <a:extLst>
                    <a:ext uri="{9D8B030D-6E8A-4147-A177-3AD203B41FA5}">
                      <a16:colId xmlns:a16="http://schemas.microsoft.com/office/drawing/2014/main" val="364714288"/>
                    </a:ext>
                  </a:extLst>
                </a:gridCol>
                <a:gridCol w="855580">
                  <a:extLst>
                    <a:ext uri="{9D8B030D-6E8A-4147-A177-3AD203B41FA5}">
                      <a16:colId xmlns:a16="http://schemas.microsoft.com/office/drawing/2014/main" val="1310630629"/>
                    </a:ext>
                  </a:extLst>
                </a:gridCol>
              </a:tblGrid>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(1, 1)</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43312726"/>
                  </a:ext>
                </a:extLst>
              </a:tr>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98908291"/>
                  </a:ext>
                </a:extLst>
              </a:tr>
            </a:tbl>
          </a:graphicData>
        </a:graphic>
      </p:graphicFrame>
      <p:sp>
        <p:nvSpPr>
          <p:cNvPr id="6" name="Rectangle 1">
            <a:extLst>
              <a:ext uri="{FF2B5EF4-FFF2-40B4-BE49-F238E27FC236}">
                <a16:creationId xmlns:a16="http://schemas.microsoft.com/office/drawing/2014/main" id="{B23CB8E6-2F0F-7B5D-F093-ADC100A81E37}"/>
              </a:ext>
            </a:extLst>
          </p:cNvPr>
          <p:cNvSpPr>
            <a:spLocks noChangeArrowheads="1"/>
          </p:cNvSpPr>
          <p:nvPr/>
        </p:nvSpPr>
        <p:spPr bwMode="auto">
          <a:xfrm>
            <a:off x="6537158" y="1823660"/>
            <a:ext cx="14667074" cy="4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36895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00"/>
                </a:solidFill>
                <a:effectLst/>
                <a:latin typeface="Times New Roman" panose="02020603050405020304" pitchFamily="18" charset="0"/>
              </a:rPr>
              <a:t>Random search </a:t>
            </a:r>
            <a:r>
              <a:rPr lang="en-US" sz="2800" b="1" i="0" u="none" strike="noStrike" dirty="0">
                <a:solidFill>
                  <a:srgbClr val="0000FF"/>
                </a:solidFill>
                <a:effectLst/>
                <a:latin typeface="Times New Roman" panose="02020603050405020304" pitchFamily="18" charset="0"/>
              </a:rPr>
              <a:t>outperforms</a:t>
            </a:r>
            <a:r>
              <a:rPr lang="en-US" sz="2800" b="1" i="0" u="none" strike="noStrike" dirty="0">
                <a:solidFill>
                  <a:srgbClr val="D313AA"/>
                </a:solidFill>
                <a:effectLst/>
                <a:latin typeface="Times New Roman" panose="02020603050405020304" pitchFamily="18" charset="0"/>
              </a:rPr>
              <a:t>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2C3ADD68-B32C-FE76-6FA3-A85E4BD60EC3}"/>
              </a:ext>
            </a:extLst>
          </p:cNvPr>
          <p:cNvSpPr txBox="1"/>
          <p:nvPr/>
        </p:nvSpPr>
        <p:spPr>
          <a:xfrm>
            <a:off x="151354" y="921869"/>
            <a:ext cx="11921978" cy="646331"/>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rPr>
              <a:t>Random search outperforms Grid search because in Random search more individual values for each hyperparameter are considered compared to a grid search.</a:t>
            </a:r>
            <a:endParaRPr lang="en-US" b="0" dirty="0">
              <a:effectLst/>
            </a:endParaRPr>
          </a:p>
        </p:txBody>
      </p:sp>
      <p:pic>
        <p:nvPicPr>
          <p:cNvPr id="3074" name="Picture 2">
            <a:extLst>
              <a:ext uri="{FF2B5EF4-FFF2-40B4-BE49-F238E27FC236}">
                <a16:creationId xmlns:a16="http://schemas.microsoft.com/office/drawing/2014/main" id="{FDBA1F37-C217-4DA3-6E73-DACCCA43F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150" y="3073579"/>
            <a:ext cx="6148839" cy="3117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CC42DF-9349-743D-2294-3C369709018D}"/>
              </a:ext>
            </a:extLst>
          </p:cNvPr>
          <p:cNvSpPr txBox="1"/>
          <p:nvPr/>
        </p:nvSpPr>
        <p:spPr>
          <a:xfrm>
            <a:off x="143332" y="6437174"/>
            <a:ext cx="11802348"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37EC1905-06D4-817E-58DE-52F7A8A5C5B9}"/>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23055F41-696C-6C0F-FE84-69A682C3B681}"/>
              </a:ext>
            </a:extLst>
          </p:cNvPr>
          <p:cNvGraphicFramePr>
            <a:graphicFrameLocks noGrp="1"/>
          </p:cNvGraphicFramePr>
          <p:nvPr>
            <p:extLst>
              <p:ext uri="{D42A27DB-BD31-4B8C-83A1-F6EECF244321}">
                <p14:modId xmlns:p14="http://schemas.microsoft.com/office/powerpoint/2010/main" val="550699189"/>
              </p:ext>
            </p:extLst>
          </p:nvPr>
        </p:nvGraphicFramePr>
        <p:xfrm>
          <a:off x="2826489" y="1704118"/>
          <a:ext cx="1747086" cy="803276"/>
        </p:xfrm>
        <a:graphic>
          <a:graphicData uri="http://schemas.openxmlformats.org/drawingml/2006/table">
            <a:tbl>
              <a:tblPr/>
              <a:tblGrid>
                <a:gridCol w="582362">
                  <a:extLst>
                    <a:ext uri="{9D8B030D-6E8A-4147-A177-3AD203B41FA5}">
                      <a16:colId xmlns:a16="http://schemas.microsoft.com/office/drawing/2014/main" val="308049995"/>
                    </a:ext>
                  </a:extLst>
                </a:gridCol>
                <a:gridCol w="582362">
                  <a:extLst>
                    <a:ext uri="{9D8B030D-6E8A-4147-A177-3AD203B41FA5}">
                      <a16:colId xmlns:a16="http://schemas.microsoft.com/office/drawing/2014/main" val="2683846698"/>
                    </a:ext>
                  </a:extLst>
                </a:gridCol>
                <a:gridCol w="582362">
                  <a:extLst>
                    <a:ext uri="{9D8B030D-6E8A-4147-A177-3AD203B41FA5}">
                      <a16:colId xmlns:a16="http://schemas.microsoft.com/office/drawing/2014/main" val="3428353910"/>
                    </a:ext>
                  </a:extLst>
                </a:gridCol>
              </a:tblGrid>
              <a:tr h="401638">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FF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 2)</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98997263"/>
                  </a:ext>
                </a:extLst>
              </a:tr>
              <a:tr h="401638">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79646"/>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52566500"/>
                  </a:ext>
                </a:extLst>
              </a:tr>
            </a:tbl>
          </a:graphicData>
        </a:graphic>
      </p:graphicFrame>
      <p:sp>
        <p:nvSpPr>
          <p:cNvPr id="6" name="Rectangle 1">
            <a:extLst>
              <a:ext uri="{FF2B5EF4-FFF2-40B4-BE49-F238E27FC236}">
                <a16:creationId xmlns:a16="http://schemas.microsoft.com/office/drawing/2014/main" id="{C2D6AFBB-D1AC-F17A-371D-FAA82EAC01C1}"/>
              </a:ext>
            </a:extLst>
          </p:cNvPr>
          <p:cNvSpPr>
            <a:spLocks noChangeArrowheads="1"/>
          </p:cNvSpPr>
          <p:nvPr/>
        </p:nvSpPr>
        <p:spPr bwMode="auto">
          <a:xfrm>
            <a:off x="1132472" y="1883873"/>
            <a:ext cx="688220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4F10096C-F99A-9C4D-BCB2-0C1D5F1CA865}"/>
              </a:ext>
            </a:extLst>
          </p:cNvPr>
          <p:cNvGraphicFramePr>
            <a:graphicFrameLocks noGrp="1"/>
          </p:cNvGraphicFramePr>
          <p:nvPr>
            <p:extLst>
              <p:ext uri="{D42A27DB-BD31-4B8C-83A1-F6EECF244321}">
                <p14:modId xmlns:p14="http://schemas.microsoft.com/office/powerpoint/2010/main" val="2228515750"/>
              </p:ext>
            </p:extLst>
          </p:nvPr>
        </p:nvGraphicFramePr>
        <p:xfrm>
          <a:off x="5626211" y="1689986"/>
          <a:ext cx="2582778" cy="817408"/>
        </p:xfrm>
        <a:graphic>
          <a:graphicData uri="http://schemas.openxmlformats.org/drawingml/2006/table">
            <a:tbl>
              <a:tblPr/>
              <a:tblGrid>
                <a:gridCol w="860926">
                  <a:extLst>
                    <a:ext uri="{9D8B030D-6E8A-4147-A177-3AD203B41FA5}">
                      <a16:colId xmlns:a16="http://schemas.microsoft.com/office/drawing/2014/main" val="2824436049"/>
                    </a:ext>
                  </a:extLst>
                </a:gridCol>
                <a:gridCol w="860926">
                  <a:extLst>
                    <a:ext uri="{9D8B030D-6E8A-4147-A177-3AD203B41FA5}">
                      <a16:colId xmlns:a16="http://schemas.microsoft.com/office/drawing/2014/main" val="1459029765"/>
                    </a:ext>
                  </a:extLst>
                </a:gridCol>
                <a:gridCol w="860926">
                  <a:extLst>
                    <a:ext uri="{9D8B030D-6E8A-4147-A177-3AD203B41FA5}">
                      <a16:colId xmlns:a16="http://schemas.microsoft.com/office/drawing/2014/main" val="3545274949"/>
                    </a:ext>
                  </a:extLst>
                </a:gridCol>
              </a:tblGrid>
              <a:tr h="408704">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(1, 1)</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07440962"/>
                  </a:ext>
                </a:extLst>
              </a:tr>
              <a:tr h="408704">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02839222"/>
                  </a:ext>
                </a:extLst>
              </a:tr>
            </a:tbl>
          </a:graphicData>
        </a:graphic>
      </p:graphicFrame>
      <p:sp>
        <p:nvSpPr>
          <p:cNvPr id="8" name="Rectangle 2">
            <a:extLst>
              <a:ext uri="{FF2B5EF4-FFF2-40B4-BE49-F238E27FC236}">
                <a16:creationId xmlns:a16="http://schemas.microsoft.com/office/drawing/2014/main" id="{6F53A0A1-21FD-6B78-F119-0A719CB43040}"/>
              </a:ext>
            </a:extLst>
          </p:cNvPr>
          <p:cNvSpPr>
            <a:spLocks noChangeArrowheads="1"/>
          </p:cNvSpPr>
          <p:nvPr/>
        </p:nvSpPr>
        <p:spPr bwMode="auto">
          <a:xfrm>
            <a:off x="6336632" y="1583934"/>
            <a:ext cx="61762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29343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4. Bayesian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13</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5F652FB-6D3A-6138-3ADE-4FE215359712}"/>
              </a:ext>
            </a:extLst>
          </p:cNvPr>
          <p:cNvSpPr txBox="1"/>
          <p:nvPr/>
        </p:nvSpPr>
        <p:spPr>
          <a:xfrm>
            <a:off x="143332" y="921869"/>
            <a:ext cx="11930000"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Methods such as Bayesian optimization </a:t>
            </a:r>
            <a:r>
              <a:rPr lang="en-US" sz="1800" b="1" i="0" u="none" strike="noStrike" dirty="0">
                <a:solidFill>
                  <a:srgbClr val="202122"/>
                </a:solidFill>
                <a:effectLst/>
              </a:rPr>
              <a:t>smartly explore the space</a:t>
            </a:r>
            <a:r>
              <a:rPr lang="en-US" sz="1800" b="0" i="0" u="none" strike="noStrike" dirty="0">
                <a:solidFill>
                  <a:srgbClr val="202122"/>
                </a:solidFill>
                <a:effectLst/>
              </a:rPr>
              <a:t> of potential choices of hyperparameters </a:t>
            </a:r>
            <a:r>
              <a:rPr lang="en-US" sz="1800" b="1" i="0" u="none" strike="noStrike" dirty="0">
                <a:solidFill>
                  <a:srgbClr val="202122"/>
                </a:solidFill>
                <a:effectLst/>
              </a:rPr>
              <a:t>by deciding which combination to explore next based on previous observations</a:t>
            </a:r>
            <a:r>
              <a:rPr lang="en-US" sz="1800" b="0" i="0" u="none" strike="noStrike" dirty="0">
                <a:solidFill>
                  <a:srgbClr val="202122"/>
                </a:solidFill>
                <a:effectLst/>
              </a:rPr>
              <a:t>.</a:t>
            </a:r>
            <a:endParaRPr lang="en-US" b="0" dirty="0">
              <a:effectLst/>
            </a:endParaRPr>
          </a:p>
          <a:p>
            <a:pPr algn="just" rtl="0">
              <a:spcBef>
                <a:spcPts val="0"/>
              </a:spcBef>
              <a:spcAft>
                <a:spcPts val="0"/>
              </a:spcAft>
            </a:pPr>
            <a:br>
              <a:rPr lang="en-US" b="0" dirty="0">
                <a:effectLst/>
              </a:rPr>
            </a:br>
            <a:r>
              <a:rPr lang="en-US" sz="1800" b="0" i="0" u="none" strike="noStrike" dirty="0">
                <a:solidFill>
                  <a:srgbClr val="202122"/>
                </a:solidFill>
                <a:effectLst/>
              </a:rPr>
              <a:t>In practice, Bayesian optimization has been shown to obtain </a:t>
            </a:r>
            <a:r>
              <a:rPr lang="en-US" sz="1800" b="1" i="0" u="none" strike="noStrike" dirty="0">
                <a:solidFill>
                  <a:srgbClr val="202122"/>
                </a:solidFill>
                <a:effectLst/>
              </a:rPr>
              <a:t>better results in fewer evaluations compared to grid search and random search</a:t>
            </a:r>
            <a:r>
              <a:rPr lang="en-US" sz="1800" b="0" i="0" u="none" strike="noStrike" dirty="0">
                <a:solidFill>
                  <a:srgbClr val="202122"/>
                </a:solidFill>
                <a:effectLst/>
              </a:rPr>
              <a:t>, due to the ability to reason about the quality of experiments before they are run.</a:t>
            </a:r>
            <a:endParaRPr lang="en-US" b="0" dirty="0">
              <a:effectLst/>
            </a:endParaRPr>
          </a:p>
        </p:txBody>
      </p:sp>
      <p:sp>
        <p:nvSpPr>
          <p:cNvPr id="5" name="TextBox 4">
            <a:extLst>
              <a:ext uri="{FF2B5EF4-FFF2-40B4-BE49-F238E27FC236}">
                <a16:creationId xmlns:a16="http://schemas.microsoft.com/office/drawing/2014/main" id="{30823F9E-331A-F992-CA13-576636CBDC38}"/>
              </a:ext>
            </a:extLst>
          </p:cNvPr>
          <p:cNvSpPr txBox="1"/>
          <p:nvPr/>
        </p:nvSpPr>
        <p:spPr>
          <a:xfrm>
            <a:off x="143333" y="2828836"/>
            <a:ext cx="5800268" cy="1754326"/>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 </a:t>
            </a:r>
            <a:r>
              <a:rPr lang="en-US" b="0" i="0" u="none" strike="noStrike" dirty="0">
                <a:solidFill>
                  <a:srgbClr val="0000FF"/>
                </a:solidFill>
                <a:effectLst/>
              </a:rPr>
              <a:t>Blue </a:t>
            </a:r>
            <a:r>
              <a:rPr lang="en-US" b="0" i="0" u="none" strike="noStrike" dirty="0">
                <a:solidFill>
                  <a:srgbClr val="202122"/>
                </a:solidFill>
                <a:effectLst/>
              </a:rPr>
              <a:t>indicates regions with strong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FF0000"/>
                </a:solidFill>
                <a:effectLst/>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202122"/>
                </a:solidFill>
                <a:effectLst/>
              </a:rPr>
              <a:t> </a:t>
            </a:r>
            <a:r>
              <a:rPr lang="en-US" b="0" i="0" u="none" strike="noStrike" dirty="0">
                <a:solidFill>
                  <a:srgbClr val="202122"/>
                </a:solidFill>
                <a:effectLst/>
              </a:rPr>
              <a:t>The green bars show that </a:t>
            </a:r>
            <a:r>
              <a:rPr lang="en-US" b="1" i="0" u="none" strike="noStrike" dirty="0">
                <a:solidFill>
                  <a:srgbClr val="202122"/>
                </a:solidFill>
                <a:effectLst/>
              </a:rPr>
              <a:t>more individual values for each hyperparameter are considered</a:t>
            </a:r>
            <a:r>
              <a:rPr lang="en-US" b="0" i="0" u="none" strike="noStrike" dirty="0">
                <a:solidFill>
                  <a:srgbClr val="202122"/>
                </a:solidFill>
                <a:effectLst/>
              </a:rPr>
              <a:t> compared to a grid search.</a:t>
            </a:r>
          </a:p>
        </p:txBody>
      </p:sp>
      <p:pic>
        <p:nvPicPr>
          <p:cNvPr id="4098" name="Picture 2">
            <a:extLst>
              <a:ext uri="{FF2B5EF4-FFF2-40B4-BE49-F238E27FC236}">
                <a16:creationId xmlns:a16="http://schemas.microsoft.com/office/drawing/2014/main" id="{D26F14CE-7E86-6E74-D27F-B463D1D36B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1" t="-161" b="3428"/>
          <a:stretch/>
        </p:blipFill>
        <p:spPr bwMode="auto">
          <a:xfrm>
            <a:off x="6096001" y="2357281"/>
            <a:ext cx="5977332" cy="39428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08AFD3-E83D-2431-CEC1-CE35BF3C34E9}"/>
              </a:ext>
            </a:extLst>
          </p:cNvPr>
          <p:cNvSpPr txBox="1"/>
          <p:nvPr/>
        </p:nvSpPr>
        <p:spPr>
          <a:xfrm>
            <a:off x="143332" y="6460041"/>
            <a:ext cx="11735542"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EF328EB-57F6-0351-AA3D-EF4F727CE33B}"/>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637502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5. Adaptive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14</a:t>
            </a:r>
            <a:endParaRPr sz="2933" b="1" dirty="0">
              <a:solidFill>
                <a:schemeClr val="dk1"/>
              </a:solidFill>
              <a:latin typeface="Arial"/>
              <a:ea typeface="Arial"/>
              <a:cs typeface="Arial"/>
              <a:sym typeface="Arial"/>
            </a:endParaRPr>
          </a:p>
        </p:txBody>
      </p:sp>
      <p:pic>
        <p:nvPicPr>
          <p:cNvPr id="5122" name="Picture 2">
            <a:extLst>
              <a:ext uri="{FF2B5EF4-FFF2-40B4-BE49-F238E27FC236}">
                <a16:creationId xmlns:a16="http://schemas.microsoft.com/office/drawing/2014/main" id="{8EC41A6B-31F5-E688-9372-2D6A532DC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1704117"/>
            <a:ext cx="57626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C0817B0-D9FD-9FCA-6755-38E54A0B2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3511700"/>
            <a:ext cx="6330142" cy="2261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0E3B4-B373-3B54-A6C6-C1E0264C92A6}"/>
              </a:ext>
            </a:extLst>
          </p:cNvPr>
          <p:cNvSpPr txBox="1"/>
          <p:nvPr/>
        </p:nvSpPr>
        <p:spPr>
          <a:xfrm>
            <a:off x="151354" y="5934670"/>
            <a:ext cx="11522654" cy="923330"/>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Adaptive Hyperparameter Tuning</a:t>
            </a:r>
            <a:endParaRPr lang="da-DK" b="0" dirty="0">
              <a:effectLst/>
            </a:endParaRPr>
          </a:p>
          <a:p>
            <a:pPr indent="457200" rtl="0">
              <a:spcBef>
                <a:spcPts val="0"/>
              </a:spcBef>
              <a:spcAft>
                <a:spcPts val="0"/>
              </a:spcAft>
            </a:pPr>
            <a:r>
              <a:rPr lang="da-DK" b="0" i="0" u="none" strike="noStrike" dirty="0">
                <a:solidFill>
                  <a:srgbClr val="000000"/>
                </a:solidFill>
                <a:effectLst/>
              </a:rPr>
              <a:t>1.  </a:t>
            </a:r>
            <a:r>
              <a:rPr lang="da-DK" b="0" i="0" u="sng" strike="noStrike" dirty="0">
                <a:solidFill>
                  <a:srgbClr val="0000FF"/>
                </a:solidFill>
                <a:effectLst/>
                <a:hlinkClick r:id="rId6"/>
              </a:rPr>
              <a:t>https://arxiv.org/abs/2107.00275</a:t>
            </a:r>
            <a:r>
              <a:rPr lang="da-DK" b="0" i="0" u="none" strike="noStrike" dirty="0">
                <a:solidFill>
                  <a:srgbClr val="000000"/>
                </a:solidFill>
                <a:effectLst/>
              </a:rPr>
              <a:t>      </a:t>
            </a:r>
            <a:endParaRPr lang="da-DK" b="0" dirty="0">
              <a:effectLst/>
            </a:endParaRPr>
          </a:p>
          <a:p>
            <a:pPr indent="457200" rtl="0">
              <a:spcBef>
                <a:spcPts val="0"/>
              </a:spcBef>
              <a:spcAft>
                <a:spcPts val="0"/>
              </a:spcAft>
            </a:pPr>
            <a:r>
              <a:rPr lang="da-DK" b="0" i="0" u="none" strike="noStrike" dirty="0">
                <a:solidFill>
                  <a:srgbClr val="000000"/>
                </a:solidFill>
                <a:effectLst/>
              </a:rPr>
              <a:t>2.  </a:t>
            </a:r>
            <a:r>
              <a:rPr lang="da-DK" b="0" i="0" u="sng" strike="noStrike" dirty="0">
                <a:solidFill>
                  <a:srgbClr val="0000FF"/>
                </a:solidFill>
                <a:effectLst/>
                <a:hlinkClick r:id="rId7"/>
              </a:rPr>
              <a:t>https://determined.ai/assets/images/resources/AdaptiveHyperparameterTuning.pdf</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A872A3C-3B38-3BFB-6662-C433B7F2B319}"/>
              </a:ext>
            </a:extLst>
          </p:cNvPr>
          <p:cNvSpPr/>
          <p:nvPr/>
        </p:nvSpPr>
        <p:spPr>
          <a:xfrm>
            <a:off x="151354" y="5904430"/>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Rectangle: Rounded Corners 3">
            <a:extLst>
              <a:ext uri="{FF2B5EF4-FFF2-40B4-BE49-F238E27FC236}">
                <a16:creationId xmlns:a16="http://schemas.microsoft.com/office/drawing/2014/main" id="{2A27F8CD-2D17-B01C-E949-57232C17562D}"/>
              </a:ext>
            </a:extLst>
          </p:cNvPr>
          <p:cNvSpPr/>
          <p:nvPr/>
        </p:nvSpPr>
        <p:spPr>
          <a:xfrm>
            <a:off x="143332" y="907851"/>
            <a:ext cx="9777663" cy="719984"/>
          </a:xfrm>
          <a:prstGeom prst="roundRect">
            <a:avLst/>
          </a:prstGeom>
          <a:solidFill>
            <a:schemeClr val="accent2">
              <a:lumMod val="20000"/>
              <a:lumOff val="8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a:t>
            </a:r>
            <a:r>
              <a:rPr lang="en-US" b="0" i="0" u="none" strike="noStrike" dirty="0">
                <a:solidFill>
                  <a:srgbClr val="000000"/>
                </a:solidFill>
                <a:effectLst/>
              </a:rPr>
              <a:t>Adaptive search is not a general approach.</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Main idea: We are not willing to watch a game that one side is winning by a large margin.</a:t>
            </a:r>
          </a:p>
        </p:txBody>
      </p:sp>
    </p:spTree>
    <p:extLst>
      <p:ext uri="{BB962C8B-B14F-4D97-AF65-F5344CB8AC3E}">
        <p14:creationId xmlns:p14="http://schemas.microsoft.com/office/powerpoint/2010/main" val="392567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Adaptive search </a:t>
            </a:r>
            <a:r>
              <a:rPr lang="en-US" sz="2800" b="1" i="0" u="none" strike="noStrike" dirty="0">
                <a:solidFill>
                  <a:srgbClr val="000000"/>
                </a:solidFill>
                <a:effectLst/>
                <a:latin typeface="Times New Roman" panose="02020603050405020304" pitchFamily="18" charset="0"/>
              </a:rPr>
              <a:t>| </a:t>
            </a:r>
            <a:r>
              <a:rPr lang="en-US" sz="2933" b="1" dirty="0">
                <a:solidFill>
                  <a:srgbClr val="2626FA"/>
                </a:solidFill>
                <a:latin typeface="Times New Roman"/>
                <a:cs typeface="Times New Roman"/>
              </a:rPr>
              <a:t>a simplified</a:t>
            </a:r>
            <a:r>
              <a:rPr lang="en-US" sz="2800" b="1" i="0" u="none" strike="noStrike" dirty="0">
                <a:solidFill>
                  <a:srgbClr val="00B0F0"/>
                </a:solidFill>
                <a:effectLst/>
                <a:latin typeface="Times New Roman" panose="02020603050405020304" pitchFamily="18" charset="0"/>
              </a:rPr>
              <a:t> </a:t>
            </a:r>
            <a:r>
              <a:rPr lang="en-US" sz="2933" b="1" dirty="0">
                <a:solidFill>
                  <a:srgbClr val="2626FA"/>
                </a:solidFill>
                <a:latin typeface="Times New Roman"/>
                <a:cs typeface="Times New Roman"/>
              </a:rPr>
              <a:t>example</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15</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8A9642A0-2796-EBE3-B355-50AEE5F50B9D}"/>
              </a:ext>
            </a:extLst>
          </p:cNvPr>
          <p:cNvSpPr txBox="1"/>
          <p:nvPr/>
        </p:nvSpPr>
        <p:spPr>
          <a:xfrm>
            <a:off x="143331" y="871602"/>
            <a:ext cx="11930000" cy="3098284"/>
          </a:xfrm>
          <a:prstGeom prst="rect">
            <a:avLst/>
          </a:prstGeom>
          <a:noFill/>
        </p:spPr>
        <p:txBody>
          <a:bodyPr wrap="square">
            <a:spAutoFit/>
          </a:bodyPr>
          <a:lstStyle/>
          <a:p>
            <a:pPr rtl="0">
              <a:spcBef>
                <a:spcPts val="0"/>
              </a:spcBef>
              <a:spcAft>
                <a:spcPts val="1000"/>
              </a:spcAft>
            </a:pPr>
            <a:r>
              <a:rPr lang="en-US" sz="1800" b="0" i="0" u="none" strike="noStrike" dirty="0">
                <a:solidFill>
                  <a:srgbClr val="000000"/>
                </a:solidFill>
                <a:effectLst/>
              </a:rPr>
              <a:t>There are seven hyperparameters here: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1</a:t>
            </a:r>
            <a:r>
              <a:rPr lang="en-US" sz="1800" b="0" i="0" u="none" strike="noStrike" dirty="0">
                <a:solidFill>
                  <a:srgbClr val="000000"/>
                </a:solidFill>
                <a:effectLst/>
              </a:rPr>
              <a:t>. We use the value of the first row for the first six hyperparameters but all values of the seventh hyperparameter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2</a:t>
            </a:r>
            <a:r>
              <a:rPr lang="en-US" sz="1800" b="0" i="0" u="none" strike="noStrike" dirty="0">
                <a:solidFill>
                  <a:srgbClr val="000000"/>
                </a:solidFill>
                <a:effectLst/>
              </a:rPr>
              <a:t>. The calculations continue with the first row of the first five hyperparameters, the second row of the sixth hyperparameter (learning rate), and all rows of seven hyperparameters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3</a:t>
            </a:r>
            <a:r>
              <a:rPr lang="en-US" sz="1800" b="0" i="0" u="none" strike="noStrike" dirty="0">
                <a:solidFill>
                  <a:srgbClr val="000000"/>
                </a:solidFill>
                <a:effectLst/>
              </a:rPr>
              <a:t>. We repeat the second step, except that we choose the third row and again the fourth row for the sixth parameter (learning rate).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4</a:t>
            </a:r>
            <a:r>
              <a:rPr lang="en-US" sz="1800" b="0" i="0" u="none" strike="noStrike" dirty="0">
                <a:solidFill>
                  <a:srgbClr val="000000"/>
                </a:solidFill>
                <a:effectLst/>
              </a:rPr>
              <a:t>. The results show that "Adam" had much better results than other optimizers when calculating all 36 combinations. So we only use Adam as the optimizer for doing other scenarios. </a:t>
            </a:r>
            <a:endParaRPr lang="en-US" dirty="0"/>
          </a:p>
        </p:txBody>
      </p:sp>
      <p:pic>
        <p:nvPicPr>
          <p:cNvPr id="9218" name="Picture 2">
            <a:extLst>
              <a:ext uri="{FF2B5EF4-FFF2-40B4-BE49-F238E27FC236}">
                <a16:creationId xmlns:a16="http://schemas.microsoft.com/office/drawing/2014/main" id="{B0EC29A2-DB37-96E4-AB76-CB41C80B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1" y="4055537"/>
            <a:ext cx="9562341" cy="268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5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6. Early Stopping</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E1B6AF7A-C631-9B47-2587-87AEBDCDAAFA}"/>
              </a:ext>
            </a:extLst>
          </p:cNvPr>
          <p:cNvSpPr txBox="1"/>
          <p:nvPr/>
        </p:nvSpPr>
        <p:spPr>
          <a:xfrm>
            <a:off x="149275" y="889945"/>
            <a:ext cx="11918114" cy="2862322"/>
          </a:xfrm>
          <a:prstGeom prst="rect">
            <a:avLst/>
          </a:prstGeom>
          <a:noFill/>
        </p:spPr>
        <p:txBody>
          <a:bodyPr wrap="square">
            <a:spAutoFit/>
          </a:bodyPr>
          <a:lstStyle/>
          <a:p>
            <a:pPr algn="just" rtl="0">
              <a:spcBef>
                <a:spcPts val="0"/>
              </a:spcBef>
              <a:spcAft>
                <a:spcPts val="0"/>
              </a:spcAft>
            </a:pPr>
            <a:r>
              <a:rPr lang="en-US" b="0" i="0" u="none" strike="noStrike" dirty="0">
                <a:solidFill>
                  <a:srgbClr val="000000"/>
                </a:solidFill>
                <a:effectLst/>
              </a:rPr>
              <a:t>A major challenge in NN: Training time</a:t>
            </a:r>
            <a:endParaRPr lang="en-US" b="0" dirty="0">
              <a:effectLst/>
            </a:endParaRP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little time = underfit </a:t>
            </a: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much time = overfit</a:t>
            </a:r>
          </a:p>
          <a:p>
            <a:pPr marL="457200"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1</a:t>
            </a:r>
            <a:r>
              <a:rPr lang="en-US" b="0" i="0" u="none" strike="noStrike" dirty="0">
                <a:solidFill>
                  <a:srgbClr val="000000"/>
                </a:solidFill>
                <a:effectLst/>
              </a:rPr>
              <a:t>: </a:t>
            </a:r>
            <a:r>
              <a:rPr lang="en-US" b="0" i="0" u="none" strike="noStrike" dirty="0">
                <a:solidFill>
                  <a:srgbClr val="292929"/>
                </a:solidFill>
                <a:effectLst/>
              </a:rPr>
              <a:t> </a:t>
            </a:r>
            <a:endParaRPr lang="en-US" b="0" i="0" u="none" strike="noStrike" dirty="0">
              <a:solidFill>
                <a:srgbClr val="000000"/>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292929"/>
                </a:solidFill>
                <a:effectLst/>
              </a:rPr>
              <a:t>To stop training as soon as the validation error reaches a minimum.</a:t>
            </a:r>
          </a:p>
          <a:p>
            <a:pPr lvl="1"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2 </a:t>
            </a:r>
            <a:r>
              <a:rPr lang="en-US" b="0" i="0" u="none" strike="noStrike" dirty="0">
                <a:solidFill>
                  <a:srgbClr val="000000"/>
                </a:solidFill>
                <a:effectLst/>
              </a:rPr>
              <a:t>(for Stochastic and Mini-batch Gradient Descent): </a:t>
            </a:r>
            <a:endParaRPr lang="en-US" b="0" i="0" u="none" strike="noStrike" dirty="0">
              <a:solidFill>
                <a:srgbClr val="292929"/>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000000"/>
                </a:solidFill>
                <a:effectLst/>
              </a:rPr>
              <a:t>To stop only after the validation error has been above the minimum for some time (when you are confident that the model will not do any better).</a:t>
            </a:r>
            <a:endParaRPr lang="en-US" b="0" i="0" u="none" strike="noStrike" dirty="0">
              <a:solidFill>
                <a:srgbClr val="292929"/>
              </a:solidFill>
              <a:effectLst/>
            </a:endParaRPr>
          </a:p>
        </p:txBody>
      </p:sp>
      <p:pic>
        <p:nvPicPr>
          <p:cNvPr id="6146" name="Picture 2">
            <a:extLst>
              <a:ext uri="{FF2B5EF4-FFF2-40B4-BE49-F238E27FC236}">
                <a16:creationId xmlns:a16="http://schemas.microsoft.com/office/drawing/2014/main" id="{6B3F1DC6-DB41-618D-EA96-45F8D52C0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3794583"/>
            <a:ext cx="4669300" cy="30559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534E7F0-12D4-841D-EC1E-27F5ABAA3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753" y="3717932"/>
            <a:ext cx="5310915" cy="300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34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a:t>
            </a:r>
            <a:r>
              <a:rPr lang="fa-IR" sz="4400" b="1" dirty="0">
                <a:latin typeface="+mj-lt"/>
                <a:ea typeface="+mj-ea"/>
                <a:cs typeface="+mj-cs"/>
                <a:sym typeface="Times New Roman"/>
              </a:rPr>
              <a:t>13</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08/1</a:t>
            </a:r>
            <a:r>
              <a:rPr lang="fa-IR" sz="4400" b="1" dirty="0">
                <a:latin typeface="+mj-lt"/>
                <a:ea typeface="+mj-ea"/>
                <a:cs typeface="+mj-cs"/>
                <a:sym typeface="Times New Roman"/>
              </a:rPr>
              <a:t>7</a:t>
            </a:r>
            <a:r>
              <a:rPr lang="en-US" sz="4400" b="1" dirty="0">
                <a:latin typeface="+mj-lt"/>
                <a:ea typeface="+mj-ea"/>
                <a:cs typeface="+mj-cs"/>
                <a:sym typeface="Times New Roman"/>
              </a:rPr>
              <a:t>/2023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85738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The progress of my project</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23137F53-CF0B-21BE-0F5B-E948D3758FEC}"/>
              </a:ext>
            </a:extLst>
          </p:cNvPr>
          <p:cNvPicPr>
            <a:picLocks noChangeAspect="1"/>
          </p:cNvPicPr>
          <p:nvPr/>
        </p:nvPicPr>
        <p:blipFill>
          <a:blip r:embed="rId4"/>
          <a:stretch>
            <a:fillRect/>
          </a:stretch>
        </p:blipFill>
        <p:spPr>
          <a:xfrm>
            <a:off x="1741199" y="921869"/>
            <a:ext cx="10332133" cy="5820231"/>
          </a:xfrm>
          <a:prstGeom prst="rect">
            <a:avLst/>
          </a:prstGeom>
        </p:spPr>
      </p:pic>
    </p:spTree>
    <p:extLst>
      <p:ext uri="{BB962C8B-B14F-4D97-AF65-F5344CB8AC3E}">
        <p14:creationId xmlns:p14="http://schemas.microsoft.com/office/powerpoint/2010/main" val="4991946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GIC</a:t>
            </a:r>
            <a:r>
              <a:rPr lang="en-US" sz="2800" b="1" i="0" u="none" strike="noStrike" dirty="0">
                <a:effectLst/>
                <a:latin typeface="Times New Roman" panose="02020603050405020304" pitchFamily="18" charset="0"/>
              </a:rPr>
              <a:t> | </a:t>
            </a:r>
            <a:r>
              <a:rPr lang="en-US" sz="2800" b="1" dirty="0">
                <a:solidFill>
                  <a:srgbClr val="2626FA"/>
                </a:solidFill>
                <a:latin typeface="Times New Roman"/>
                <a:cs typeface="Times New Roman"/>
              </a:rPr>
              <a:t>README</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3A34875E-ABD1-1769-6B9C-05C5920CF8FE}"/>
              </a:ext>
            </a:extLst>
          </p:cNvPr>
          <p:cNvPicPr>
            <a:picLocks noChangeAspect="1"/>
          </p:cNvPicPr>
          <p:nvPr/>
        </p:nvPicPr>
        <p:blipFill rotWithShape="1">
          <a:blip r:embed="rId4"/>
          <a:srcRect r="5140"/>
          <a:stretch/>
        </p:blipFill>
        <p:spPr>
          <a:xfrm>
            <a:off x="4053706" y="871600"/>
            <a:ext cx="4713303" cy="5870499"/>
          </a:xfrm>
          <a:prstGeom prst="rect">
            <a:avLst/>
          </a:prstGeom>
        </p:spPr>
      </p:pic>
      <p:pic>
        <p:nvPicPr>
          <p:cNvPr id="6" name="Picture 5">
            <a:extLst>
              <a:ext uri="{FF2B5EF4-FFF2-40B4-BE49-F238E27FC236}">
                <a16:creationId xmlns:a16="http://schemas.microsoft.com/office/drawing/2014/main" id="{CB7F3683-4831-7B53-F628-9FCBE83A1B7A}"/>
              </a:ext>
            </a:extLst>
          </p:cNvPr>
          <p:cNvPicPr>
            <a:picLocks noChangeAspect="1"/>
          </p:cNvPicPr>
          <p:nvPr/>
        </p:nvPicPr>
        <p:blipFill>
          <a:blip r:embed="rId5"/>
          <a:stretch>
            <a:fillRect/>
          </a:stretch>
        </p:blipFill>
        <p:spPr>
          <a:xfrm>
            <a:off x="151353" y="871601"/>
            <a:ext cx="3819068" cy="5875489"/>
          </a:xfrm>
          <a:prstGeom prst="rect">
            <a:avLst/>
          </a:prstGeom>
        </p:spPr>
      </p:pic>
      <p:pic>
        <p:nvPicPr>
          <p:cNvPr id="8" name="Picture 7">
            <a:extLst>
              <a:ext uri="{FF2B5EF4-FFF2-40B4-BE49-F238E27FC236}">
                <a16:creationId xmlns:a16="http://schemas.microsoft.com/office/drawing/2014/main" id="{7AFC5C62-4DC7-2A4E-2A6A-38321087293D}"/>
              </a:ext>
            </a:extLst>
          </p:cNvPr>
          <p:cNvPicPr>
            <a:picLocks noChangeAspect="1"/>
          </p:cNvPicPr>
          <p:nvPr/>
        </p:nvPicPr>
        <p:blipFill>
          <a:blip r:embed="rId6"/>
          <a:stretch>
            <a:fillRect/>
          </a:stretch>
        </p:blipFill>
        <p:spPr>
          <a:xfrm>
            <a:off x="8871284" y="871601"/>
            <a:ext cx="3202049" cy="5880805"/>
          </a:xfrm>
          <a:prstGeom prst="rect">
            <a:avLst/>
          </a:prstGeom>
        </p:spPr>
      </p:pic>
    </p:spTree>
    <p:extLst>
      <p:ext uri="{BB962C8B-B14F-4D97-AF65-F5344CB8AC3E}">
        <p14:creationId xmlns:p14="http://schemas.microsoft.com/office/powerpoint/2010/main" val="2136685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GIC</a:t>
            </a:r>
            <a:r>
              <a:rPr lang="en-US" sz="2800" b="1" i="0" u="none" strike="noStrike" dirty="0">
                <a:effectLst/>
                <a:latin typeface="Times New Roman" panose="02020603050405020304" pitchFamily="18" charset="0"/>
              </a:rPr>
              <a:t> | </a:t>
            </a:r>
            <a:r>
              <a:rPr lang="en-US" sz="2800" b="1" dirty="0">
                <a:solidFill>
                  <a:srgbClr val="2626FA"/>
                </a:solidFill>
                <a:latin typeface="Times New Roman"/>
                <a:cs typeface="Times New Roman"/>
              </a:rPr>
              <a:t>README</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CB7F3683-4831-7B53-F628-9FCBE83A1B7A}"/>
              </a:ext>
            </a:extLst>
          </p:cNvPr>
          <p:cNvPicPr>
            <a:picLocks noChangeAspect="1"/>
          </p:cNvPicPr>
          <p:nvPr/>
        </p:nvPicPr>
        <p:blipFill>
          <a:blip r:embed="rId4"/>
          <a:stretch>
            <a:fillRect/>
          </a:stretch>
        </p:blipFill>
        <p:spPr>
          <a:xfrm>
            <a:off x="151353" y="871601"/>
            <a:ext cx="3819068" cy="5875489"/>
          </a:xfrm>
          <a:prstGeom prst="rect">
            <a:avLst/>
          </a:prstGeom>
        </p:spPr>
      </p:pic>
      <p:pic>
        <p:nvPicPr>
          <p:cNvPr id="2" name="Picture 1">
            <a:extLst>
              <a:ext uri="{FF2B5EF4-FFF2-40B4-BE49-F238E27FC236}">
                <a16:creationId xmlns:a16="http://schemas.microsoft.com/office/drawing/2014/main" id="{E467D721-CB0B-FB4C-E93E-6DD46C85CAB0}"/>
              </a:ext>
            </a:extLst>
          </p:cNvPr>
          <p:cNvPicPr>
            <a:picLocks noChangeAspect="1"/>
          </p:cNvPicPr>
          <p:nvPr/>
        </p:nvPicPr>
        <p:blipFill>
          <a:blip r:embed="rId5"/>
          <a:stretch>
            <a:fillRect/>
          </a:stretch>
        </p:blipFill>
        <p:spPr>
          <a:xfrm>
            <a:off x="4011669" y="841748"/>
            <a:ext cx="8061663" cy="5743536"/>
          </a:xfrm>
          <a:prstGeom prst="rect">
            <a:avLst/>
          </a:prstGeom>
        </p:spPr>
      </p:pic>
    </p:spTree>
    <p:extLst>
      <p:ext uri="{BB962C8B-B14F-4D97-AF65-F5344CB8AC3E}">
        <p14:creationId xmlns:p14="http://schemas.microsoft.com/office/powerpoint/2010/main" val="13225953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0. Archive</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B39245D0-4E17-05A9-86AC-34B20CF8E032}"/>
              </a:ext>
            </a:extLst>
          </p:cNvPr>
          <p:cNvPicPr>
            <a:picLocks noChangeAspect="1"/>
          </p:cNvPicPr>
          <p:nvPr/>
        </p:nvPicPr>
        <p:blipFill>
          <a:blip r:embed="rId4"/>
          <a:stretch>
            <a:fillRect/>
          </a:stretch>
        </p:blipFill>
        <p:spPr>
          <a:xfrm>
            <a:off x="143332" y="871602"/>
            <a:ext cx="2471531" cy="5866847"/>
          </a:xfrm>
          <a:prstGeom prst="rect">
            <a:avLst/>
          </a:prstGeom>
        </p:spPr>
      </p:pic>
    </p:spTree>
    <p:extLst>
      <p:ext uri="{BB962C8B-B14F-4D97-AF65-F5344CB8AC3E}">
        <p14:creationId xmlns:p14="http://schemas.microsoft.com/office/powerpoint/2010/main" val="23009825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1. Report</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98BD30A-C9F7-1417-5F2C-6373B851CA64}"/>
              </a:ext>
            </a:extLst>
          </p:cNvPr>
          <p:cNvPicPr>
            <a:picLocks noChangeAspect="1"/>
          </p:cNvPicPr>
          <p:nvPr/>
        </p:nvPicPr>
        <p:blipFill>
          <a:blip r:embed="rId4"/>
          <a:stretch>
            <a:fillRect/>
          </a:stretch>
        </p:blipFill>
        <p:spPr>
          <a:xfrm>
            <a:off x="143332" y="871602"/>
            <a:ext cx="2627416" cy="5870498"/>
          </a:xfrm>
          <a:prstGeom prst="rect">
            <a:avLst/>
          </a:prstGeom>
        </p:spPr>
      </p:pic>
      <p:pic>
        <p:nvPicPr>
          <p:cNvPr id="12" name="Picture 11">
            <a:extLst>
              <a:ext uri="{FF2B5EF4-FFF2-40B4-BE49-F238E27FC236}">
                <a16:creationId xmlns:a16="http://schemas.microsoft.com/office/drawing/2014/main" id="{5D899389-4507-6B8C-8FBB-D9E58A03C519}"/>
              </a:ext>
            </a:extLst>
          </p:cNvPr>
          <p:cNvPicPr>
            <a:picLocks noChangeAspect="1"/>
          </p:cNvPicPr>
          <p:nvPr/>
        </p:nvPicPr>
        <p:blipFill>
          <a:blip r:embed="rId5"/>
          <a:stretch>
            <a:fillRect/>
          </a:stretch>
        </p:blipFill>
        <p:spPr>
          <a:xfrm>
            <a:off x="3836495" y="872467"/>
            <a:ext cx="4663388" cy="5926389"/>
          </a:xfrm>
          <a:prstGeom prst="rect">
            <a:avLst/>
          </a:prstGeom>
        </p:spPr>
      </p:pic>
      <p:pic>
        <p:nvPicPr>
          <p:cNvPr id="14" name="Picture 13">
            <a:extLst>
              <a:ext uri="{FF2B5EF4-FFF2-40B4-BE49-F238E27FC236}">
                <a16:creationId xmlns:a16="http://schemas.microsoft.com/office/drawing/2014/main" id="{8D378CE9-70C1-E337-C394-73C2D9882243}"/>
              </a:ext>
            </a:extLst>
          </p:cNvPr>
          <p:cNvPicPr>
            <a:picLocks noChangeAspect="1"/>
          </p:cNvPicPr>
          <p:nvPr/>
        </p:nvPicPr>
        <p:blipFill>
          <a:blip r:embed="rId6"/>
          <a:stretch>
            <a:fillRect/>
          </a:stretch>
        </p:blipFill>
        <p:spPr>
          <a:xfrm>
            <a:off x="9903195" y="871602"/>
            <a:ext cx="2170137" cy="5870498"/>
          </a:xfrm>
          <a:prstGeom prst="rect">
            <a:avLst/>
          </a:prstGeom>
        </p:spPr>
      </p:pic>
    </p:spTree>
    <p:extLst>
      <p:ext uri="{BB962C8B-B14F-4D97-AF65-F5344CB8AC3E}">
        <p14:creationId xmlns:p14="http://schemas.microsoft.com/office/powerpoint/2010/main" val="24542153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2. Code</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75576F41-715B-2E92-C061-41D9C3DFBDC3}"/>
              </a:ext>
            </a:extLst>
          </p:cNvPr>
          <p:cNvPicPr>
            <a:picLocks noChangeAspect="1"/>
          </p:cNvPicPr>
          <p:nvPr/>
        </p:nvPicPr>
        <p:blipFill>
          <a:blip r:embed="rId4"/>
          <a:stretch>
            <a:fillRect/>
          </a:stretch>
        </p:blipFill>
        <p:spPr>
          <a:xfrm>
            <a:off x="3905158" y="884563"/>
            <a:ext cx="3105242" cy="5842646"/>
          </a:xfrm>
          <a:prstGeom prst="rect">
            <a:avLst/>
          </a:prstGeom>
        </p:spPr>
      </p:pic>
      <p:pic>
        <p:nvPicPr>
          <p:cNvPr id="6" name="Picture 5">
            <a:extLst>
              <a:ext uri="{FF2B5EF4-FFF2-40B4-BE49-F238E27FC236}">
                <a16:creationId xmlns:a16="http://schemas.microsoft.com/office/drawing/2014/main" id="{049CCFF1-2CAD-E76C-0595-27F201A34D46}"/>
              </a:ext>
            </a:extLst>
          </p:cNvPr>
          <p:cNvPicPr>
            <a:picLocks noChangeAspect="1"/>
          </p:cNvPicPr>
          <p:nvPr/>
        </p:nvPicPr>
        <p:blipFill>
          <a:blip r:embed="rId5"/>
          <a:stretch>
            <a:fillRect/>
          </a:stretch>
        </p:blipFill>
        <p:spPr>
          <a:xfrm>
            <a:off x="8081713" y="884563"/>
            <a:ext cx="3105242" cy="5863530"/>
          </a:xfrm>
          <a:prstGeom prst="rect">
            <a:avLst/>
          </a:prstGeom>
        </p:spPr>
      </p:pic>
      <p:pic>
        <p:nvPicPr>
          <p:cNvPr id="5" name="Picture 4">
            <a:extLst>
              <a:ext uri="{FF2B5EF4-FFF2-40B4-BE49-F238E27FC236}">
                <a16:creationId xmlns:a16="http://schemas.microsoft.com/office/drawing/2014/main" id="{4905E34E-4F83-CE1F-01D6-19B7549CB1D6}"/>
              </a:ext>
            </a:extLst>
          </p:cNvPr>
          <p:cNvPicPr>
            <a:picLocks noChangeAspect="1"/>
          </p:cNvPicPr>
          <p:nvPr/>
        </p:nvPicPr>
        <p:blipFill>
          <a:blip r:embed="rId6"/>
          <a:stretch>
            <a:fillRect/>
          </a:stretch>
        </p:blipFill>
        <p:spPr>
          <a:xfrm>
            <a:off x="151354" y="884563"/>
            <a:ext cx="2600470" cy="5857537"/>
          </a:xfrm>
          <a:prstGeom prst="rect">
            <a:avLst/>
          </a:prstGeom>
        </p:spPr>
      </p:pic>
    </p:spTree>
    <p:extLst>
      <p:ext uri="{BB962C8B-B14F-4D97-AF65-F5344CB8AC3E}">
        <p14:creationId xmlns:p14="http://schemas.microsoft.com/office/powerpoint/2010/main" val="20884253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3. Data</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410E41EE-736B-ED3A-A359-958CCAD91BF3}"/>
              </a:ext>
            </a:extLst>
          </p:cNvPr>
          <p:cNvPicPr>
            <a:picLocks noChangeAspect="1"/>
          </p:cNvPicPr>
          <p:nvPr/>
        </p:nvPicPr>
        <p:blipFill>
          <a:blip r:embed="rId4"/>
          <a:stretch>
            <a:fillRect/>
          </a:stretch>
        </p:blipFill>
        <p:spPr>
          <a:xfrm>
            <a:off x="151355" y="871602"/>
            <a:ext cx="2615908" cy="5875072"/>
          </a:xfrm>
          <a:prstGeom prst="rect">
            <a:avLst/>
          </a:prstGeom>
        </p:spPr>
      </p:pic>
      <p:pic>
        <p:nvPicPr>
          <p:cNvPr id="6" name="Picture 5">
            <a:extLst>
              <a:ext uri="{FF2B5EF4-FFF2-40B4-BE49-F238E27FC236}">
                <a16:creationId xmlns:a16="http://schemas.microsoft.com/office/drawing/2014/main" id="{F9CED2EB-D95F-CCB2-C4F3-B1640E411E64}"/>
              </a:ext>
            </a:extLst>
          </p:cNvPr>
          <p:cNvPicPr>
            <a:picLocks noChangeAspect="1"/>
          </p:cNvPicPr>
          <p:nvPr/>
        </p:nvPicPr>
        <p:blipFill rotWithShape="1">
          <a:blip r:embed="rId5"/>
          <a:srcRect l="18698" t="13004" r="4671"/>
          <a:stretch/>
        </p:blipFill>
        <p:spPr>
          <a:xfrm>
            <a:off x="2959768" y="2667733"/>
            <a:ext cx="9113564" cy="4074367"/>
          </a:xfrm>
          <a:prstGeom prst="rect">
            <a:avLst/>
          </a:prstGeom>
        </p:spPr>
      </p:pic>
    </p:spTree>
    <p:extLst>
      <p:ext uri="{BB962C8B-B14F-4D97-AF65-F5344CB8AC3E}">
        <p14:creationId xmlns:p14="http://schemas.microsoft.com/office/powerpoint/2010/main" val="35784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5749</TotalTime>
  <Words>6381</Words>
  <Application>Microsoft Office PowerPoint</Application>
  <PresentationFormat>Widescreen</PresentationFormat>
  <Paragraphs>951</Paragraphs>
  <Slides>114</Slides>
  <Notes>113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114</vt:i4>
      </vt:variant>
    </vt:vector>
  </HeadingPairs>
  <TitlesOfParts>
    <vt:vector size="125" baseType="lpstr">
      <vt:lpstr>-apple-system</vt:lpstr>
      <vt:lpstr>Arial</vt:lpstr>
      <vt:lpstr>Calibri</vt:lpstr>
      <vt:lpstr>Calibri Light</vt:lpstr>
      <vt:lpstr>Consolas</vt:lpstr>
      <vt:lpstr>Courier New</vt:lpstr>
      <vt:lpstr>Lobster</vt:lpstr>
      <vt:lpstr>Söhne</vt:lpstr>
      <vt:lpstr>Times New Roman</vt:lpstr>
      <vt:lpstr>Wingdings</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Important Activities Undertaken During this Week</vt:lpstr>
      <vt:lpstr>Analyzing Missing Data Patterns</vt:lpstr>
      <vt:lpstr>Literature Review | Missing data</vt:lpstr>
      <vt:lpstr>Literature Review | Missing data</vt:lpstr>
      <vt:lpstr>PowerPoint Presentation</vt:lpstr>
      <vt:lpstr>Literature Review | Missing data</vt:lpstr>
      <vt:lpstr>Literature Review | Missing data</vt:lpstr>
      <vt:lpstr>Literature Review | Missing data</vt:lpstr>
      <vt:lpstr>Code Development | Readability</vt:lpstr>
      <vt:lpstr>Code Development | Leap year justification </vt:lpstr>
      <vt:lpstr>Data problem-solving strategies</vt:lpstr>
      <vt:lpstr>PowerPoint Presentation</vt:lpstr>
      <vt:lpstr>Hyperparameter Optimization methods</vt:lpstr>
      <vt:lpstr>Parameter vs. Hyperparameters</vt:lpstr>
      <vt:lpstr>Hyperparameters in neural networks</vt:lpstr>
      <vt:lpstr>Batch size, iterations, epochs</vt:lpstr>
      <vt:lpstr>Cross join</vt:lpstr>
      <vt:lpstr>Hyperparameter Optimization methods</vt:lpstr>
      <vt:lpstr>1. Gradient-based optimization</vt:lpstr>
      <vt:lpstr>1. Gradient-based optimization</vt:lpstr>
      <vt:lpstr>Optimizers | Momentum</vt:lpstr>
      <vt:lpstr>2. Grid search</vt:lpstr>
      <vt:lpstr>3. Random search</vt:lpstr>
      <vt:lpstr>Random search outperforms Grid search</vt:lpstr>
      <vt:lpstr>4. Bayesian optimization</vt:lpstr>
      <vt:lpstr>5. Adaptive search</vt:lpstr>
      <vt:lpstr>Adaptive search | a simplified example</vt:lpstr>
      <vt:lpstr>6. Early Stopping</vt:lpstr>
      <vt:lpstr>PowerPoint Presentation</vt:lpstr>
      <vt:lpstr>The progress of my project</vt:lpstr>
      <vt:lpstr>GIC | README</vt:lpstr>
      <vt:lpstr>GIC | README</vt:lpstr>
      <vt:lpstr>0. Archive</vt:lpstr>
      <vt:lpstr>1. Report</vt:lpstr>
      <vt:lpstr>2. Code</vt:lpstr>
      <vt:lpstr>3. Data</vt:lpstr>
      <vt:lpstr>4. Concepts _ Books _ Papers</vt:lpstr>
      <vt:lpstr>Roadmap on our paper</vt:lpstr>
      <vt:lpstr>Roadmap on our paper</vt:lpstr>
      <vt:lpstr>Roadmap on our paper</vt:lpstr>
      <vt:lpstr>Roadmap on our paper</vt:lpstr>
      <vt:lpstr>Heartfelt Thanks</vt:lpstr>
      <vt:lpstr>PowerPoint Presentation</vt:lpstr>
      <vt:lpstr>Big picture</vt:lpstr>
      <vt:lpstr>Multi-class/lable</vt:lpstr>
      <vt:lpstr>N unique | unique | value count</vt:lpstr>
      <vt:lpstr>Missing streak exploration</vt:lpstr>
      <vt:lpstr>Heartfelt Thanks</vt:lpstr>
      <vt:lpstr>Roadmap on our paper</vt:lpstr>
      <vt:lpstr>Roadmap on our paper</vt:lpstr>
      <vt:lpstr>Roadmap on our paper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46</cp:revision>
  <dcterms:created xsi:type="dcterms:W3CDTF">2023-07-12T20:54:41Z</dcterms:created>
  <dcterms:modified xsi:type="dcterms:W3CDTF">2023-08-17T04:39:07Z</dcterms:modified>
</cp:coreProperties>
</file>